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61" r:id="rId4"/>
    <p:sldId id="264" r:id="rId5"/>
    <p:sldId id="257" r:id="rId6"/>
    <p:sldId id="259" r:id="rId7"/>
    <p:sldId id="260" r:id="rId8"/>
    <p:sldId id="262" r:id="rId9"/>
    <p:sldId id="263" r:id="rId10"/>
  </p:sldIdLst>
  <p:sldSz cx="21383625" cy="30275213"/>
  <p:notesSz cx="6858000" cy="9144000"/>
  <p:defaultTextStyle>
    <a:defPPr>
      <a:defRPr lang="zh-TW"/>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66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12" autoAdjust="0"/>
    <p:restoredTop sz="95285" autoAdjust="0"/>
  </p:normalViewPr>
  <p:slideViewPr>
    <p:cSldViewPr snapToGrid="0">
      <p:cViewPr varScale="1">
        <p:scale>
          <a:sx n="19" d="100"/>
          <a:sy n="19" d="100"/>
        </p:scale>
        <p:origin x="2923"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1AB6535-7C2E-339A-C7BB-7F21608645B3}"/>
              </a:ext>
            </a:extLst>
          </p:cNvPr>
          <p:cNvSpPr>
            <a:spLocks noGrp="1"/>
          </p:cNvSpPr>
          <p:nvPr>
            <p:ph type="ctrTitle"/>
          </p:nvPr>
        </p:nvSpPr>
        <p:spPr>
          <a:xfrm>
            <a:off x="2672953" y="4954765"/>
            <a:ext cx="16037719" cy="10540259"/>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id="{2F7261B1-42AD-C493-B81F-030F4503B07C}"/>
              </a:ext>
            </a:extLst>
          </p:cNvPr>
          <p:cNvSpPr>
            <a:spLocks noGrp="1"/>
          </p:cNvSpPr>
          <p:nvPr>
            <p:ph type="subTitle" idx="1"/>
          </p:nvPr>
        </p:nvSpPr>
        <p:spPr>
          <a:xfrm>
            <a:off x="2672953" y="15901497"/>
            <a:ext cx="16037719" cy="7309499"/>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B243EA64-7B0F-E53D-4D1B-1760614C339A}"/>
              </a:ext>
            </a:extLst>
          </p:cNvPr>
          <p:cNvSpPr>
            <a:spLocks noGrp="1"/>
          </p:cNvSpPr>
          <p:nvPr>
            <p:ph type="dt" sz="half" idx="10"/>
          </p:nvPr>
        </p:nvSpPr>
        <p:spPr/>
        <p:txBody>
          <a:bodyPr/>
          <a:lstStyle/>
          <a:p>
            <a:fld id="{E07CB2C8-DD4A-4DCD-A419-6D21938A19B7}" type="datetimeFigureOut">
              <a:rPr lang="zh-TW" altLang="en-US" smtClean="0"/>
              <a:t>2023/12/20</a:t>
            </a:fld>
            <a:endParaRPr lang="zh-TW" altLang="en-US"/>
          </a:p>
        </p:txBody>
      </p:sp>
      <p:sp>
        <p:nvSpPr>
          <p:cNvPr id="5" name="頁尾版面配置區 4">
            <a:extLst>
              <a:ext uri="{FF2B5EF4-FFF2-40B4-BE49-F238E27FC236}">
                <a16:creationId xmlns:a16="http://schemas.microsoft.com/office/drawing/2014/main" id="{0A1D44EF-CB56-A2E7-861B-C5D0656C546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0C55E730-4086-F8CE-2D8D-3B7EDF3BF87B}"/>
              </a:ext>
            </a:extLst>
          </p:cNvPr>
          <p:cNvSpPr>
            <a:spLocks noGrp="1"/>
          </p:cNvSpPr>
          <p:nvPr>
            <p:ph type="sldNum" sz="quarter" idx="12"/>
          </p:nvPr>
        </p:nvSpPr>
        <p:spPr/>
        <p:txBody>
          <a:body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8950144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93D784C-A9C4-5769-975F-54C8F0E0BA66}"/>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7F3CFE19-71C7-580E-0A9D-7738A82D43DB}"/>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BC7493B6-2825-E758-4984-E54538A803F5}"/>
              </a:ext>
            </a:extLst>
          </p:cNvPr>
          <p:cNvSpPr>
            <a:spLocks noGrp="1"/>
          </p:cNvSpPr>
          <p:nvPr>
            <p:ph type="dt" sz="half" idx="10"/>
          </p:nvPr>
        </p:nvSpPr>
        <p:spPr/>
        <p:txBody>
          <a:bodyPr/>
          <a:lstStyle/>
          <a:p>
            <a:fld id="{E07CB2C8-DD4A-4DCD-A419-6D21938A19B7}" type="datetimeFigureOut">
              <a:rPr lang="zh-TW" altLang="en-US" smtClean="0"/>
              <a:t>2023/12/20</a:t>
            </a:fld>
            <a:endParaRPr lang="zh-TW" altLang="en-US"/>
          </a:p>
        </p:txBody>
      </p:sp>
      <p:sp>
        <p:nvSpPr>
          <p:cNvPr id="5" name="頁尾版面配置區 4">
            <a:extLst>
              <a:ext uri="{FF2B5EF4-FFF2-40B4-BE49-F238E27FC236}">
                <a16:creationId xmlns:a16="http://schemas.microsoft.com/office/drawing/2014/main" id="{3EAD1366-AE41-A0D8-D84C-F5B621A34C3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6D0371CA-7321-00CD-8CBF-3AC9BB13D213}"/>
              </a:ext>
            </a:extLst>
          </p:cNvPr>
          <p:cNvSpPr>
            <a:spLocks noGrp="1"/>
          </p:cNvSpPr>
          <p:nvPr>
            <p:ph type="sldNum" sz="quarter" idx="12"/>
          </p:nvPr>
        </p:nvSpPr>
        <p:spPr/>
        <p:txBody>
          <a:body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15663917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54AA104A-0E17-0DDC-4A7D-0555B7C1BAE5}"/>
              </a:ext>
            </a:extLst>
          </p:cNvPr>
          <p:cNvSpPr>
            <a:spLocks noGrp="1"/>
          </p:cNvSpPr>
          <p:nvPr>
            <p:ph type="title" orient="vert"/>
          </p:nvPr>
        </p:nvSpPr>
        <p:spPr>
          <a:xfrm>
            <a:off x="15302657" y="1611875"/>
            <a:ext cx="4610844" cy="25656844"/>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2994B409-206E-E4F0-FC35-A493AC425AEE}"/>
              </a:ext>
            </a:extLst>
          </p:cNvPr>
          <p:cNvSpPr>
            <a:spLocks noGrp="1"/>
          </p:cNvSpPr>
          <p:nvPr>
            <p:ph type="body" orient="vert" idx="1"/>
          </p:nvPr>
        </p:nvSpPr>
        <p:spPr>
          <a:xfrm>
            <a:off x="1470124" y="1611875"/>
            <a:ext cx="13565237" cy="25656844"/>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666A4B69-57B7-5A63-93BF-AEEBA362FC9D}"/>
              </a:ext>
            </a:extLst>
          </p:cNvPr>
          <p:cNvSpPr>
            <a:spLocks noGrp="1"/>
          </p:cNvSpPr>
          <p:nvPr>
            <p:ph type="dt" sz="half" idx="10"/>
          </p:nvPr>
        </p:nvSpPr>
        <p:spPr/>
        <p:txBody>
          <a:bodyPr/>
          <a:lstStyle/>
          <a:p>
            <a:fld id="{E07CB2C8-DD4A-4DCD-A419-6D21938A19B7}" type="datetimeFigureOut">
              <a:rPr lang="zh-TW" altLang="en-US" smtClean="0"/>
              <a:t>2023/12/20</a:t>
            </a:fld>
            <a:endParaRPr lang="zh-TW" altLang="en-US"/>
          </a:p>
        </p:txBody>
      </p:sp>
      <p:sp>
        <p:nvSpPr>
          <p:cNvPr id="5" name="頁尾版面配置區 4">
            <a:extLst>
              <a:ext uri="{FF2B5EF4-FFF2-40B4-BE49-F238E27FC236}">
                <a16:creationId xmlns:a16="http://schemas.microsoft.com/office/drawing/2014/main" id="{03C9804E-9AB0-5A20-A908-79B87BA35FB3}"/>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1325584F-E554-C165-9DE9-4EEC10714327}"/>
              </a:ext>
            </a:extLst>
          </p:cNvPr>
          <p:cNvSpPr>
            <a:spLocks noGrp="1"/>
          </p:cNvSpPr>
          <p:nvPr>
            <p:ph type="sldNum" sz="quarter" idx="12"/>
          </p:nvPr>
        </p:nvSpPr>
        <p:spPr/>
        <p:txBody>
          <a:body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39421454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56FA656-7962-614E-B1B8-CC9DAABFF675}"/>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CE3F24C0-84C5-4591-44FA-0B5DE9969655}"/>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A930109C-2370-9AD3-1BA0-CA3E081A1754}"/>
              </a:ext>
            </a:extLst>
          </p:cNvPr>
          <p:cNvSpPr>
            <a:spLocks noGrp="1"/>
          </p:cNvSpPr>
          <p:nvPr>
            <p:ph type="dt" sz="half" idx="10"/>
          </p:nvPr>
        </p:nvSpPr>
        <p:spPr/>
        <p:txBody>
          <a:bodyPr/>
          <a:lstStyle/>
          <a:p>
            <a:fld id="{E07CB2C8-DD4A-4DCD-A419-6D21938A19B7}" type="datetimeFigureOut">
              <a:rPr lang="zh-TW" altLang="en-US" smtClean="0"/>
              <a:t>2023/12/20</a:t>
            </a:fld>
            <a:endParaRPr lang="zh-TW" altLang="en-US"/>
          </a:p>
        </p:txBody>
      </p:sp>
      <p:sp>
        <p:nvSpPr>
          <p:cNvPr id="5" name="頁尾版面配置區 4">
            <a:extLst>
              <a:ext uri="{FF2B5EF4-FFF2-40B4-BE49-F238E27FC236}">
                <a16:creationId xmlns:a16="http://schemas.microsoft.com/office/drawing/2014/main" id="{271856E0-609F-5CA8-6355-D9239FF80C8C}"/>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AE5974E6-5B99-A5C5-45CB-4FEDAC20894A}"/>
              </a:ext>
            </a:extLst>
          </p:cNvPr>
          <p:cNvSpPr>
            <a:spLocks noGrp="1"/>
          </p:cNvSpPr>
          <p:nvPr>
            <p:ph type="sldNum" sz="quarter" idx="12"/>
          </p:nvPr>
        </p:nvSpPr>
        <p:spPr/>
        <p:txBody>
          <a:body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3050392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D24E23F-E469-1AA2-D870-43CDC5FB491C}"/>
              </a:ext>
            </a:extLst>
          </p:cNvPr>
          <p:cNvSpPr>
            <a:spLocks noGrp="1"/>
          </p:cNvSpPr>
          <p:nvPr>
            <p:ph type="title"/>
          </p:nvPr>
        </p:nvSpPr>
        <p:spPr>
          <a:xfrm>
            <a:off x="1458987" y="7547783"/>
            <a:ext cx="18443377" cy="12593645"/>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294B3798-261B-22EE-AE40-402469CC8F19}"/>
              </a:ext>
            </a:extLst>
          </p:cNvPr>
          <p:cNvSpPr>
            <a:spLocks noGrp="1"/>
          </p:cNvSpPr>
          <p:nvPr>
            <p:ph type="body" idx="1"/>
          </p:nvPr>
        </p:nvSpPr>
        <p:spPr>
          <a:xfrm>
            <a:off x="1458987" y="20260569"/>
            <a:ext cx="18443377" cy="6622701"/>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7891C031-B566-9962-9E15-4D8CD6D67B4F}"/>
              </a:ext>
            </a:extLst>
          </p:cNvPr>
          <p:cNvSpPr>
            <a:spLocks noGrp="1"/>
          </p:cNvSpPr>
          <p:nvPr>
            <p:ph type="dt" sz="half" idx="10"/>
          </p:nvPr>
        </p:nvSpPr>
        <p:spPr/>
        <p:txBody>
          <a:bodyPr/>
          <a:lstStyle/>
          <a:p>
            <a:fld id="{E07CB2C8-DD4A-4DCD-A419-6D21938A19B7}" type="datetimeFigureOut">
              <a:rPr lang="zh-TW" altLang="en-US" smtClean="0"/>
              <a:t>2023/12/20</a:t>
            </a:fld>
            <a:endParaRPr lang="zh-TW" altLang="en-US"/>
          </a:p>
        </p:txBody>
      </p:sp>
      <p:sp>
        <p:nvSpPr>
          <p:cNvPr id="5" name="頁尾版面配置區 4">
            <a:extLst>
              <a:ext uri="{FF2B5EF4-FFF2-40B4-BE49-F238E27FC236}">
                <a16:creationId xmlns:a16="http://schemas.microsoft.com/office/drawing/2014/main" id="{C55392AD-8794-F3AD-9E4D-EDA6DEC6C477}"/>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id="{DCF1E59E-3D0B-01EE-6079-6C4C403CE10B}"/>
              </a:ext>
            </a:extLst>
          </p:cNvPr>
          <p:cNvSpPr>
            <a:spLocks noGrp="1"/>
          </p:cNvSpPr>
          <p:nvPr>
            <p:ph type="sldNum" sz="quarter" idx="12"/>
          </p:nvPr>
        </p:nvSpPr>
        <p:spPr/>
        <p:txBody>
          <a:body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32433942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4E35AD-1953-71AF-4BA8-AE583E60FCED}"/>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F0E3CB26-1C28-09AC-D755-DBD5C858335F}"/>
              </a:ext>
            </a:extLst>
          </p:cNvPr>
          <p:cNvSpPr>
            <a:spLocks noGrp="1"/>
          </p:cNvSpPr>
          <p:nvPr>
            <p:ph sz="half" idx="1"/>
          </p:nvPr>
        </p:nvSpPr>
        <p:spPr>
          <a:xfrm>
            <a:off x="1470124" y="8059374"/>
            <a:ext cx="9088041" cy="1920934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F70E818A-6FE3-FDC5-9A7F-297963CFB663}"/>
              </a:ext>
            </a:extLst>
          </p:cNvPr>
          <p:cNvSpPr>
            <a:spLocks noGrp="1"/>
          </p:cNvSpPr>
          <p:nvPr>
            <p:ph sz="half" idx="2"/>
          </p:nvPr>
        </p:nvSpPr>
        <p:spPr>
          <a:xfrm>
            <a:off x="10825460" y="8059374"/>
            <a:ext cx="9088041" cy="1920934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E00BBD79-0875-7EB8-AD72-A5DADF7A354D}"/>
              </a:ext>
            </a:extLst>
          </p:cNvPr>
          <p:cNvSpPr>
            <a:spLocks noGrp="1"/>
          </p:cNvSpPr>
          <p:nvPr>
            <p:ph type="dt" sz="half" idx="10"/>
          </p:nvPr>
        </p:nvSpPr>
        <p:spPr/>
        <p:txBody>
          <a:bodyPr/>
          <a:lstStyle/>
          <a:p>
            <a:fld id="{E07CB2C8-DD4A-4DCD-A419-6D21938A19B7}" type="datetimeFigureOut">
              <a:rPr lang="zh-TW" altLang="en-US" smtClean="0"/>
              <a:t>2023/12/20</a:t>
            </a:fld>
            <a:endParaRPr lang="zh-TW" altLang="en-US"/>
          </a:p>
        </p:txBody>
      </p:sp>
      <p:sp>
        <p:nvSpPr>
          <p:cNvPr id="6" name="頁尾版面配置區 5">
            <a:extLst>
              <a:ext uri="{FF2B5EF4-FFF2-40B4-BE49-F238E27FC236}">
                <a16:creationId xmlns:a16="http://schemas.microsoft.com/office/drawing/2014/main" id="{41194181-45C9-A0D9-FB9C-4B82FD24795A}"/>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69A9334B-8696-B168-F56A-D65751AD9553}"/>
              </a:ext>
            </a:extLst>
          </p:cNvPr>
          <p:cNvSpPr>
            <a:spLocks noGrp="1"/>
          </p:cNvSpPr>
          <p:nvPr>
            <p:ph type="sldNum" sz="quarter" idx="12"/>
          </p:nvPr>
        </p:nvSpPr>
        <p:spPr/>
        <p:txBody>
          <a:body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2370980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F65F924-6D41-732B-F56F-D0EC209E38F7}"/>
              </a:ext>
            </a:extLst>
          </p:cNvPr>
          <p:cNvSpPr>
            <a:spLocks noGrp="1"/>
          </p:cNvSpPr>
          <p:nvPr>
            <p:ph type="title"/>
          </p:nvPr>
        </p:nvSpPr>
        <p:spPr>
          <a:xfrm>
            <a:off x="1472909" y="1611877"/>
            <a:ext cx="18443377" cy="5851808"/>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EDB23670-452D-3F4D-BC1B-FAD41A502FF1}"/>
              </a:ext>
            </a:extLst>
          </p:cNvPr>
          <p:cNvSpPr>
            <a:spLocks noGrp="1"/>
          </p:cNvSpPr>
          <p:nvPr>
            <p:ph type="body" idx="1"/>
          </p:nvPr>
        </p:nvSpPr>
        <p:spPr>
          <a:xfrm>
            <a:off x="1472910" y="7421634"/>
            <a:ext cx="9046275" cy="363722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4882A671-26FE-4AA4-C1EC-BD0B0B538B58}"/>
              </a:ext>
            </a:extLst>
          </p:cNvPr>
          <p:cNvSpPr>
            <a:spLocks noGrp="1"/>
          </p:cNvSpPr>
          <p:nvPr>
            <p:ph sz="half" idx="2"/>
          </p:nvPr>
        </p:nvSpPr>
        <p:spPr>
          <a:xfrm>
            <a:off x="1472910" y="11058863"/>
            <a:ext cx="9046275" cy="1626592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F0FA5960-6B89-8000-9189-7325AEB3D9CD}"/>
              </a:ext>
            </a:extLst>
          </p:cNvPr>
          <p:cNvSpPr>
            <a:spLocks noGrp="1"/>
          </p:cNvSpPr>
          <p:nvPr>
            <p:ph type="body" sz="quarter" idx="3"/>
          </p:nvPr>
        </p:nvSpPr>
        <p:spPr>
          <a:xfrm>
            <a:off x="10825460" y="7421634"/>
            <a:ext cx="9090826" cy="3637228"/>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E857CDE-3AC9-0667-9A20-52E2748954FA}"/>
              </a:ext>
            </a:extLst>
          </p:cNvPr>
          <p:cNvSpPr>
            <a:spLocks noGrp="1"/>
          </p:cNvSpPr>
          <p:nvPr>
            <p:ph sz="quarter" idx="4"/>
          </p:nvPr>
        </p:nvSpPr>
        <p:spPr>
          <a:xfrm>
            <a:off x="10825460" y="11058863"/>
            <a:ext cx="9090826" cy="16265921"/>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EFF4491F-0593-FDC5-8A73-0E49158C0AA0}"/>
              </a:ext>
            </a:extLst>
          </p:cNvPr>
          <p:cNvSpPr>
            <a:spLocks noGrp="1"/>
          </p:cNvSpPr>
          <p:nvPr>
            <p:ph type="dt" sz="half" idx="10"/>
          </p:nvPr>
        </p:nvSpPr>
        <p:spPr/>
        <p:txBody>
          <a:bodyPr/>
          <a:lstStyle/>
          <a:p>
            <a:fld id="{E07CB2C8-DD4A-4DCD-A419-6D21938A19B7}" type="datetimeFigureOut">
              <a:rPr lang="zh-TW" altLang="en-US" smtClean="0"/>
              <a:t>2023/12/20</a:t>
            </a:fld>
            <a:endParaRPr lang="zh-TW" altLang="en-US"/>
          </a:p>
        </p:txBody>
      </p:sp>
      <p:sp>
        <p:nvSpPr>
          <p:cNvPr id="8" name="頁尾版面配置區 7">
            <a:extLst>
              <a:ext uri="{FF2B5EF4-FFF2-40B4-BE49-F238E27FC236}">
                <a16:creationId xmlns:a16="http://schemas.microsoft.com/office/drawing/2014/main" id="{21C3DDFF-D2C1-807D-0540-2E35A67C504D}"/>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id="{74FADB94-AF2D-EC90-D368-BEDC71266C0C}"/>
              </a:ext>
            </a:extLst>
          </p:cNvPr>
          <p:cNvSpPr>
            <a:spLocks noGrp="1"/>
          </p:cNvSpPr>
          <p:nvPr>
            <p:ph type="sldNum" sz="quarter" idx="12"/>
          </p:nvPr>
        </p:nvSpPr>
        <p:spPr/>
        <p:txBody>
          <a:body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5977937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F547E4-9A7F-80D2-1CA0-1C47959020CB}"/>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85E530D-068B-7761-ECA9-DE64D5B643C7}"/>
              </a:ext>
            </a:extLst>
          </p:cNvPr>
          <p:cNvSpPr>
            <a:spLocks noGrp="1"/>
          </p:cNvSpPr>
          <p:nvPr>
            <p:ph type="dt" sz="half" idx="10"/>
          </p:nvPr>
        </p:nvSpPr>
        <p:spPr/>
        <p:txBody>
          <a:bodyPr/>
          <a:lstStyle/>
          <a:p>
            <a:fld id="{E07CB2C8-DD4A-4DCD-A419-6D21938A19B7}" type="datetimeFigureOut">
              <a:rPr lang="zh-TW" altLang="en-US" smtClean="0"/>
              <a:t>2023/12/20</a:t>
            </a:fld>
            <a:endParaRPr lang="zh-TW" altLang="en-US"/>
          </a:p>
        </p:txBody>
      </p:sp>
      <p:sp>
        <p:nvSpPr>
          <p:cNvPr id="4" name="頁尾版面配置區 3">
            <a:extLst>
              <a:ext uri="{FF2B5EF4-FFF2-40B4-BE49-F238E27FC236}">
                <a16:creationId xmlns:a16="http://schemas.microsoft.com/office/drawing/2014/main" id="{A5EE1C6F-DB17-0011-DF51-4A7E9EA3CAA8}"/>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id="{FD050153-0CF9-0A65-7B83-86C7AF040E40}"/>
              </a:ext>
            </a:extLst>
          </p:cNvPr>
          <p:cNvSpPr>
            <a:spLocks noGrp="1"/>
          </p:cNvSpPr>
          <p:nvPr>
            <p:ph type="sldNum" sz="quarter" idx="12"/>
          </p:nvPr>
        </p:nvSpPr>
        <p:spPr/>
        <p:txBody>
          <a:body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3511700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852A16E1-A2C8-B9B3-CD83-6149C6CDE68C}"/>
              </a:ext>
            </a:extLst>
          </p:cNvPr>
          <p:cNvSpPr>
            <a:spLocks noGrp="1"/>
          </p:cNvSpPr>
          <p:nvPr>
            <p:ph type="dt" sz="half" idx="10"/>
          </p:nvPr>
        </p:nvSpPr>
        <p:spPr/>
        <p:txBody>
          <a:bodyPr/>
          <a:lstStyle/>
          <a:p>
            <a:fld id="{E07CB2C8-DD4A-4DCD-A419-6D21938A19B7}" type="datetimeFigureOut">
              <a:rPr lang="zh-TW" altLang="en-US" smtClean="0"/>
              <a:t>2023/12/20</a:t>
            </a:fld>
            <a:endParaRPr lang="zh-TW" altLang="en-US"/>
          </a:p>
        </p:txBody>
      </p:sp>
      <p:sp>
        <p:nvSpPr>
          <p:cNvPr id="3" name="頁尾版面配置區 2">
            <a:extLst>
              <a:ext uri="{FF2B5EF4-FFF2-40B4-BE49-F238E27FC236}">
                <a16:creationId xmlns:a16="http://schemas.microsoft.com/office/drawing/2014/main" id="{7E8EA99E-7FB2-1E2B-FE2B-60D689AA2556}"/>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id="{FF4B9506-F3E9-4B0B-EF27-53ABD7BB9E1E}"/>
              </a:ext>
            </a:extLst>
          </p:cNvPr>
          <p:cNvSpPr>
            <a:spLocks noGrp="1"/>
          </p:cNvSpPr>
          <p:nvPr>
            <p:ph type="sldNum" sz="quarter" idx="12"/>
          </p:nvPr>
        </p:nvSpPr>
        <p:spPr/>
        <p:txBody>
          <a:body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3331599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D81CC02-F33A-D755-E453-22FD669915E2}"/>
              </a:ext>
            </a:extLst>
          </p:cNvPr>
          <p:cNvSpPr>
            <a:spLocks noGrp="1"/>
          </p:cNvSpPr>
          <p:nvPr>
            <p:ph type="title"/>
          </p:nvPr>
        </p:nvSpPr>
        <p:spPr>
          <a:xfrm>
            <a:off x="1472910" y="2018348"/>
            <a:ext cx="6896775" cy="7064216"/>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F1DC2B11-8C2E-BE3E-3262-93CD35AB043A}"/>
              </a:ext>
            </a:extLst>
          </p:cNvPr>
          <p:cNvSpPr>
            <a:spLocks noGrp="1"/>
          </p:cNvSpPr>
          <p:nvPr>
            <p:ph idx="1"/>
          </p:nvPr>
        </p:nvSpPr>
        <p:spPr>
          <a:xfrm>
            <a:off x="9090826" y="4359072"/>
            <a:ext cx="10825460" cy="215150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49D1989A-D4BE-A798-AB23-016AB6A85223}"/>
              </a:ext>
            </a:extLst>
          </p:cNvPr>
          <p:cNvSpPr>
            <a:spLocks noGrp="1"/>
          </p:cNvSpPr>
          <p:nvPr>
            <p:ph type="body" sz="half" idx="2"/>
          </p:nvPr>
        </p:nvSpPr>
        <p:spPr>
          <a:xfrm>
            <a:off x="1472910" y="9082564"/>
            <a:ext cx="6896775" cy="16826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A179B82-22FF-C557-BC83-D1DC55353B8A}"/>
              </a:ext>
            </a:extLst>
          </p:cNvPr>
          <p:cNvSpPr>
            <a:spLocks noGrp="1"/>
          </p:cNvSpPr>
          <p:nvPr>
            <p:ph type="dt" sz="half" idx="10"/>
          </p:nvPr>
        </p:nvSpPr>
        <p:spPr/>
        <p:txBody>
          <a:bodyPr/>
          <a:lstStyle/>
          <a:p>
            <a:fld id="{E07CB2C8-DD4A-4DCD-A419-6D21938A19B7}" type="datetimeFigureOut">
              <a:rPr lang="zh-TW" altLang="en-US" smtClean="0"/>
              <a:t>2023/12/20</a:t>
            </a:fld>
            <a:endParaRPr lang="zh-TW" altLang="en-US"/>
          </a:p>
        </p:txBody>
      </p:sp>
      <p:sp>
        <p:nvSpPr>
          <p:cNvPr id="6" name="頁尾版面配置區 5">
            <a:extLst>
              <a:ext uri="{FF2B5EF4-FFF2-40B4-BE49-F238E27FC236}">
                <a16:creationId xmlns:a16="http://schemas.microsoft.com/office/drawing/2014/main" id="{5DF602E4-2F26-4582-508E-3A0C5CA6669D}"/>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7C7CE00A-E098-CBFB-20F6-CF2BA1AE4C17}"/>
              </a:ext>
            </a:extLst>
          </p:cNvPr>
          <p:cNvSpPr>
            <a:spLocks noGrp="1"/>
          </p:cNvSpPr>
          <p:nvPr>
            <p:ph type="sldNum" sz="quarter" idx="12"/>
          </p:nvPr>
        </p:nvSpPr>
        <p:spPr/>
        <p:txBody>
          <a:body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38708094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40F3F8E-5B94-7FF8-6062-10491A9CE744}"/>
              </a:ext>
            </a:extLst>
          </p:cNvPr>
          <p:cNvSpPr>
            <a:spLocks noGrp="1"/>
          </p:cNvSpPr>
          <p:nvPr>
            <p:ph type="title"/>
          </p:nvPr>
        </p:nvSpPr>
        <p:spPr>
          <a:xfrm>
            <a:off x="1472910" y="2018348"/>
            <a:ext cx="6896775" cy="7064216"/>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2A2C8EC3-252D-E0E3-EE5A-7B9B67DAA4B3}"/>
              </a:ext>
            </a:extLst>
          </p:cNvPr>
          <p:cNvSpPr>
            <a:spLocks noGrp="1"/>
          </p:cNvSpPr>
          <p:nvPr>
            <p:ph type="pic" idx="1"/>
          </p:nvPr>
        </p:nvSpPr>
        <p:spPr>
          <a:xfrm>
            <a:off x="9090826" y="4359072"/>
            <a:ext cx="10825460" cy="2151502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id="{D0EAC6DA-50CF-682D-D388-1B3B53D4212D}"/>
              </a:ext>
            </a:extLst>
          </p:cNvPr>
          <p:cNvSpPr>
            <a:spLocks noGrp="1"/>
          </p:cNvSpPr>
          <p:nvPr>
            <p:ph type="body" sz="half" idx="2"/>
          </p:nvPr>
        </p:nvSpPr>
        <p:spPr>
          <a:xfrm>
            <a:off x="1472910" y="9082564"/>
            <a:ext cx="6896775" cy="1682657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0B943191-F310-FC83-601E-30D5090E662E}"/>
              </a:ext>
            </a:extLst>
          </p:cNvPr>
          <p:cNvSpPr>
            <a:spLocks noGrp="1"/>
          </p:cNvSpPr>
          <p:nvPr>
            <p:ph type="dt" sz="half" idx="10"/>
          </p:nvPr>
        </p:nvSpPr>
        <p:spPr/>
        <p:txBody>
          <a:bodyPr/>
          <a:lstStyle/>
          <a:p>
            <a:fld id="{E07CB2C8-DD4A-4DCD-A419-6D21938A19B7}" type="datetimeFigureOut">
              <a:rPr lang="zh-TW" altLang="en-US" smtClean="0"/>
              <a:t>2023/12/20</a:t>
            </a:fld>
            <a:endParaRPr lang="zh-TW" altLang="en-US"/>
          </a:p>
        </p:txBody>
      </p:sp>
      <p:sp>
        <p:nvSpPr>
          <p:cNvPr id="6" name="頁尾版面配置區 5">
            <a:extLst>
              <a:ext uri="{FF2B5EF4-FFF2-40B4-BE49-F238E27FC236}">
                <a16:creationId xmlns:a16="http://schemas.microsoft.com/office/drawing/2014/main" id="{A75136F1-585D-6BFA-123A-9482A7C8FDA3}"/>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id="{85364D4B-118D-A03B-F6B2-7C9A21557D5B}"/>
              </a:ext>
            </a:extLst>
          </p:cNvPr>
          <p:cNvSpPr>
            <a:spLocks noGrp="1"/>
          </p:cNvSpPr>
          <p:nvPr>
            <p:ph type="sldNum" sz="quarter" idx="12"/>
          </p:nvPr>
        </p:nvSpPr>
        <p:spPr/>
        <p:txBody>
          <a:body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694456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C82B06FC-9076-EBB9-C15B-8354BDBF251E}"/>
              </a:ext>
            </a:extLst>
          </p:cNvPr>
          <p:cNvSpPr>
            <a:spLocks noGrp="1"/>
          </p:cNvSpPr>
          <p:nvPr>
            <p:ph type="title"/>
          </p:nvPr>
        </p:nvSpPr>
        <p:spPr>
          <a:xfrm>
            <a:off x="1470124" y="1611877"/>
            <a:ext cx="18443377" cy="5851808"/>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F50D033A-AD8E-D6AB-1EE9-7EA6197AFD56}"/>
              </a:ext>
            </a:extLst>
          </p:cNvPr>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FA46CD79-8B48-398E-F031-56426835358D}"/>
              </a:ext>
            </a:extLst>
          </p:cNvPr>
          <p:cNvSpPr>
            <a:spLocks noGrp="1"/>
          </p:cNvSpPr>
          <p:nvPr>
            <p:ph type="dt" sz="half" idx="2"/>
          </p:nvPr>
        </p:nvSpPr>
        <p:spPr>
          <a:xfrm>
            <a:off x="1470124" y="28060639"/>
            <a:ext cx="4811316" cy="1611875"/>
          </a:xfrm>
          <a:prstGeom prst="rect">
            <a:avLst/>
          </a:prstGeom>
        </p:spPr>
        <p:txBody>
          <a:bodyPr vert="horz" lIns="91440" tIns="45720" rIns="91440" bIns="45720" rtlCol="0" anchor="ctr"/>
          <a:lstStyle>
            <a:lvl1pPr algn="l">
              <a:defRPr sz="1200">
                <a:solidFill>
                  <a:schemeClr val="tx1">
                    <a:tint val="75000"/>
                  </a:schemeClr>
                </a:solidFill>
              </a:defRPr>
            </a:lvl1pPr>
          </a:lstStyle>
          <a:p>
            <a:fld id="{E07CB2C8-DD4A-4DCD-A419-6D21938A19B7}" type="datetimeFigureOut">
              <a:rPr lang="zh-TW" altLang="en-US" smtClean="0"/>
              <a:t>2023/12/20</a:t>
            </a:fld>
            <a:endParaRPr lang="zh-TW" altLang="en-US"/>
          </a:p>
        </p:txBody>
      </p:sp>
      <p:sp>
        <p:nvSpPr>
          <p:cNvPr id="5" name="頁尾版面配置區 4">
            <a:extLst>
              <a:ext uri="{FF2B5EF4-FFF2-40B4-BE49-F238E27FC236}">
                <a16:creationId xmlns:a16="http://schemas.microsoft.com/office/drawing/2014/main" id="{F31E8877-E3A4-F9A0-0AAE-6F56069614FD}"/>
              </a:ext>
            </a:extLst>
          </p:cNvPr>
          <p:cNvSpPr>
            <a:spLocks noGrp="1"/>
          </p:cNvSpPr>
          <p:nvPr>
            <p:ph type="ftr" sz="quarter" idx="3"/>
          </p:nvPr>
        </p:nvSpPr>
        <p:spPr>
          <a:xfrm>
            <a:off x="7083326" y="28060639"/>
            <a:ext cx="7216973" cy="16118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id="{0C30A4B2-5A78-A801-AEB1-C91B90D14519}"/>
              </a:ext>
            </a:extLst>
          </p:cNvPr>
          <p:cNvSpPr>
            <a:spLocks noGrp="1"/>
          </p:cNvSpPr>
          <p:nvPr>
            <p:ph type="sldNum" sz="quarter" idx="4"/>
          </p:nvPr>
        </p:nvSpPr>
        <p:spPr>
          <a:xfrm>
            <a:off x="15102185" y="28060639"/>
            <a:ext cx="4811316" cy="1611875"/>
          </a:xfrm>
          <a:prstGeom prst="rect">
            <a:avLst/>
          </a:prstGeom>
        </p:spPr>
        <p:txBody>
          <a:bodyPr vert="horz" lIns="91440" tIns="45720" rIns="91440" bIns="45720" rtlCol="0" anchor="ctr"/>
          <a:lstStyle>
            <a:lvl1pPr algn="r">
              <a:defRPr sz="1200">
                <a:solidFill>
                  <a:schemeClr val="tx1">
                    <a:tint val="75000"/>
                  </a:schemeClr>
                </a:solidFill>
              </a:defRPr>
            </a:lvl1pPr>
          </a:lstStyle>
          <a:p>
            <a:fld id="{7477924B-7C6D-4206-A144-E9FF2D2B4FC0}" type="slidenum">
              <a:rPr lang="zh-TW" altLang="en-US" smtClean="0"/>
              <a:t>‹#›</a:t>
            </a:fld>
            <a:endParaRPr lang="zh-TW" altLang="en-US"/>
          </a:p>
        </p:txBody>
      </p:sp>
    </p:spTree>
    <p:extLst>
      <p:ext uri="{BB962C8B-B14F-4D97-AF65-F5344CB8AC3E}">
        <p14:creationId xmlns:p14="http://schemas.microsoft.com/office/powerpoint/2010/main" val="4261726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5.png"/><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藍色, 螢幕擷取畫面, 水, 電子藍 的圖片">
            <a:extLst>
              <a:ext uri="{FF2B5EF4-FFF2-40B4-BE49-F238E27FC236}">
                <a16:creationId xmlns:a16="http://schemas.microsoft.com/office/drawing/2014/main" id="{DF44FFDB-24E6-7BAD-B58E-4AC1012B86CD}"/>
              </a:ext>
            </a:extLst>
          </p:cNvPr>
          <p:cNvPicPr>
            <a:picLocks noChangeAspect="1"/>
          </p:cNvPicPr>
          <p:nvPr/>
        </p:nvPicPr>
        <p:blipFill>
          <a:blip r:embed="rId2">
            <a:alphaModFix amt="8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rot="16200000">
            <a:off x="-4438689" y="4425706"/>
            <a:ext cx="30261007" cy="21383628"/>
          </a:xfrm>
          <a:prstGeom prst="rect">
            <a:avLst/>
          </a:prstGeom>
        </p:spPr>
      </p:pic>
      <p:sp>
        <p:nvSpPr>
          <p:cNvPr id="6" name="文字方塊 5">
            <a:extLst>
              <a:ext uri="{FF2B5EF4-FFF2-40B4-BE49-F238E27FC236}">
                <a16:creationId xmlns:a16="http://schemas.microsoft.com/office/drawing/2014/main" id="{DB31E649-3067-6FD7-0D53-2AE369F2EC66}"/>
              </a:ext>
            </a:extLst>
          </p:cNvPr>
          <p:cNvSpPr txBox="1"/>
          <p:nvPr/>
        </p:nvSpPr>
        <p:spPr>
          <a:xfrm>
            <a:off x="141041" y="983691"/>
            <a:ext cx="21101537" cy="1354217"/>
          </a:xfrm>
          <a:prstGeom prst="rect">
            <a:avLst/>
          </a:prstGeom>
          <a:gradFill flip="none" rotWithShape="1">
            <a:gsLst>
              <a:gs pos="98000">
                <a:schemeClr val="accent1">
                  <a:lumMod val="50000"/>
                </a:schemeClr>
              </a:gs>
              <a:gs pos="100000">
                <a:schemeClr val="accent3">
                  <a:lumMod val="60000"/>
                  <a:lumOff val="40000"/>
                </a:schemeClr>
              </a:gs>
            </a:gsLst>
            <a:lin ang="16200000" scaled="1"/>
            <a:tileRect/>
          </a:gradFill>
          <a:ln>
            <a:noFill/>
          </a:ln>
          <a:effectLst>
            <a:softEdge rad="4191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TW" sz="8200" b="1" dirty="0"/>
              <a:t>Thermal Vibrational Test Equipment</a:t>
            </a:r>
            <a:endParaRPr lang="zh-TW" altLang="en-US" sz="8200" b="1" dirty="0"/>
          </a:p>
        </p:txBody>
      </p:sp>
      <p:sp>
        <p:nvSpPr>
          <p:cNvPr id="10" name="文字方塊 9">
            <a:extLst>
              <a:ext uri="{FF2B5EF4-FFF2-40B4-BE49-F238E27FC236}">
                <a16:creationId xmlns:a16="http://schemas.microsoft.com/office/drawing/2014/main" id="{69FA1BDC-8D00-EDFF-7B50-264E59DE8DA7}"/>
              </a:ext>
            </a:extLst>
          </p:cNvPr>
          <p:cNvSpPr txBox="1"/>
          <p:nvPr/>
        </p:nvSpPr>
        <p:spPr>
          <a:xfrm>
            <a:off x="1307868" y="2947407"/>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Introduction</a:t>
            </a:r>
            <a:endParaRPr lang="zh-TW" altLang="en-US" sz="6000" b="1" dirty="0">
              <a:solidFill>
                <a:schemeClr val="accent1">
                  <a:lumMod val="50000"/>
                </a:schemeClr>
              </a:solidFill>
            </a:endParaRPr>
          </a:p>
        </p:txBody>
      </p:sp>
      <p:sp>
        <p:nvSpPr>
          <p:cNvPr id="12" name="文字方塊 11">
            <a:extLst>
              <a:ext uri="{FF2B5EF4-FFF2-40B4-BE49-F238E27FC236}">
                <a16:creationId xmlns:a16="http://schemas.microsoft.com/office/drawing/2014/main" id="{C5213270-C5E9-9055-4080-4E43B882538D}"/>
              </a:ext>
            </a:extLst>
          </p:cNvPr>
          <p:cNvSpPr txBox="1"/>
          <p:nvPr/>
        </p:nvSpPr>
        <p:spPr>
          <a:xfrm>
            <a:off x="1307867" y="20976084"/>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Test Principle</a:t>
            </a:r>
            <a:endParaRPr lang="zh-TW" altLang="en-US" sz="6000" b="1" dirty="0">
              <a:solidFill>
                <a:schemeClr val="accent1">
                  <a:lumMod val="50000"/>
                </a:schemeClr>
              </a:solidFill>
            </a:endParaRPr>
          </a:p>
        </p:txBody>
      </p:sp>
      <p:sp>
        <p:nvSpPr>
          <p:cNvPr id="13" name="文字方塊 12">
            <a:extLst>
              <a:ext uri="{FF2B5EF4-FFF2-40B4-BE49-F238E27FC236}">
                <a16:creationId xmlns:a16="http://schemas.microsoft.com/office/drawing/2014/main" id="{B178DD5E-B40B-98EC-27EA-6633FEC198DA}"/>
              </a:ext>
            </a:extLst>
          </p:cNvPr>
          <p:cNvSpPr txBox="1"/>
          <p:nvPr/>
        </p:nvSpPr>
        <p:spPr>
          <a:xfrm>
            <a:off x="11612071" y="2947406"/>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Test Procedure</a:t>
            </a:r>
            <a:endParaRPr lang="zh-TW" altLang="en-US" sz="6000" b="1" dirty="0">
              <a:solidFill>
                <a:schemeClr val="accent1">
                  <a:lumMod val="50000"/>
                </a:schemeClr>
              </a:solidFill>
            </a:endParaRPr>
          </a:p>
        </p:txBody>
      </p:sp>
      <p:sp>
        <p:nvSpPr>
          <p:cNvPr id="2" name="文字方塊 1">
            <a:extLst>
              <a:ext uri="{FF2B5EF4-FFF2-40B4-BE49-F238E27FC236}">
                <a16:creationId xmlns:a16="http://schemas.microsoft.com/office/drawing/2014/main" id="{99F41A06-C2B6-0007-8086-284DE789240C}"/>
              </a:ext>
            </a:extLst>
          </p:cNvPr>
          <p:cNvSpPr txBox="1"/>
          <p:nvPr/>
        </p:nvSpPr>
        <p:spPr>
          <a:xfrm>
            <a:off x="649719" y="12053441"/>
            <a:ext cx="9747189" cy="8845627"/>
          </a:xfrm>
          <a:prstGeom prst="rect">
            <a:avLst/>
          </a:prstGeom>
          <a:noFill/>
        </p:spPr>
        <p:txBody>
          <a:bodyPr wrap="square" rtlCol="0">
            <a:spAutoFit/>
          </a:bodyPr>
          <a:lstStyle/>
          <a:p>
            <a:pPr marL="685800" indent="-685800" algn="l">
              <a:buFont typeface="Wingdings" panose="05000000000000000000" pitchFamily="2" charset="2"/>
              <a:buChar char="l"/>
            </a:pPr>
            <a:r>
              <a:rPr lang="en-US" altLang="zh-TW" sz="4000" b="0" i="0" dirty="0">
                <a:solidFill>
                  <a:schemeClr val="bg1"/>
                </a:solidFill>
                <a:effectLst/>
              </a:rPr>
              <a:t>Temperature Range : -40 </a:t>
            </a:r>
            <a:r>
              <a:rPr lang="en-US" altLang="zh-TW" sz="3600" b="0" i="0" dirty="0">
                <a:solidFill>
                  <a:schemeClr val="bg1"/>
                </a:solidFill>
                <a:effectLst/>
              </a:rPr>
              <a:t>℃</a:t>
            </a:r>
            <a:r>
              <a:rPr lang="en-US" altLang="zh-TW" sz="4000" b="0" i="0" dirty="0">
                <a:solidFill>
                  <a:schemeClr val="bg1"/>
                </a:solidFill>
                <a:effectLst/>
              </a:rPr>
              <a:t> ~ 150 </a:t>
            </a:r>
            <a:r>
              <a:rPr lang="en-US" altLang="zh-TW" sz="3600" b="0" i="0" dirty="0">
                <a:solidFill>
                  <a:schemeClr val="bg1"/>
                </a:solidFill>
                <a:effectLst/>
              </a:rPr>
              <a:t>℃</a:t>
            </a:r>
          </a:p>
          <a:p>
            <a:pPr marL="685800" indent="-685800" algn="l">
              <a:buFont typeface="Wingdings" panose="05000000000000000000" pitchFamily="2" charset="2"/>
              <a:buChar char="l"/>
            </a:pPr>
            <a:r>
              <a:rPr lang="en-US" altLang="zh-TW" sz="4000" b="0" i="0" dirty="0">
                <a:solidFill>
                  <a:schemeClr val="bg1"/>
                </a:solidFill>
                <a:effectLst/>
              </a:rPr>
              <a:t>Relative Humidity : 10 %R.H ~ 95 %R.H</a:t>
            </a:r>
          </a:p>
          <a:p>
            <a:pPr marL="685800" indent="-685800" algn="l">
              <a:buFont typeface="Wingdings" panose="05000000000000000000" pitchFamily="2" charset="2"/>
              <a:buChar char="l"/>
            </a:pPr>
            <a:r>
              <a:rPr lang="en-US" altLang="zh-TW" sz="4000" b="0" i="0" dirty="0">
                <a:solidFill>
                  <a:schemeClr val="bg1"/>
                </a:solidFill>
                <a:effectLst/>
              </a:rPr>
              <a:t>Vibration Frequency : 1 Hz ~ 2000 Hz</a:t>
            </a:r>
          </a:p>
          <a:p>
            <a:pPr marL="685800" indent="-685800" algn="l">
              <a:buFont typeface="Wingdings" panose="05000000000000000000" pitchFamily="2" charset="2"/>
              <a:buChar char="l"/>
            </a:pPr>
            <a:r>
              <a:rPr lang="en-US" altLang="zh-TW" sz="4000" b="0" i="0" dirty="0">
                <a:solidFill>
                  <a:schemeClr val="bg1"/>
                </a:solidFill>
                <a:effectLst/>
              </a:rPr>
              <a:t>Vibration Force : 5000 </a:t>
            </a:r>
            <a:r>
              <a:rPr lang="en-US" altLang="zh-TW" sz="4000" b="0" i="0" dirty="0" err="1">
                <a:solidFill>
                  <a:schemeClr val="bg1"/>
                </a:solidFill>
                <a:effectLst/>
              </a:rPr>
              <a:t>kgf</a:t>
            </a:r>
            <a:endParaRPr lang="en-US" altLang="zh-TW" sz="4000" b="0" i="0" dirty="0">
              <a:solidFill>
                <a:schemeClr val="bg1"/>
              </a:solidFill>
              <a:effectLst/>
            </a:endParaRPr>
          </a:p>
          <a:p>
            <a:pPr marL="685800" indent="-685800" algn="l">
              <a:buFont typeface="Wingdings" panose="05000000000000000000" pitchFamily="2" charset="2"/>
              <a:buChar char="l"/>
            </a:pPr>
            <a:r>
              <a:rPr lang="en-US" altLang="zh-TW" sz="4000" b="0" i="0" dirty="0">
                <a:solidFill>
                  <a:schemeClr val="bg1"/>
                </a:solidFill>
                <a:effectLst/>
              </a:rPr>
              <a:t>Table Size :</a:t>
            </a:r>
          </a:p>
          <a:p>
            <a:pPr marL="571500" indent="-571500" algn="l">
              <a:buFont typeface="Wingdings" panose="05000000000000000000" pitchFamily="2" charset="2"/>
              <a:buChar char="Ø"/>
            </a:pPr>
            <a:r>
              <a:rPr lang="zh-TW" altLang="en-US" sz="4000" b="0" i="0" dirty="0">
                <a:solidFill>
                  <a:schemeClr val="bg1"/>
                </a:solidFill>
                <a:effectLst/>
              </a:rPr>
              <a:t> </a:t>
            </a:r>
            <a:r>
              <a:rPr lang="en-US" altLang="zh-TW" sz="4000" b="0" i="0" dirty="0">
                <a:solidFill>
                  <a:schemeClr val="bg1"/>
                </a:solidFill>
                <a:effectLst/>
              </a:rPr>
              <a:t>XY axis -- 120 cm × 120 cm / 400 kg </a:t>
            </a:r>
          </a:p>
          <a:p>
            <a:pPr algn="l"/>
            <a:r>
              <a:rPr lang="zh-TW" altLang="en-US" sz="4000" b="0" i="0" dirty="0">
                <a:solidFill>
                  <a:schemeClr val="bg1"/>
                </a:solidFill>
                <a:effectLst/>
              </a:rPr>
              <a:t>    </a:t>
            </a:r>
            <a:r>
              <a:rPr lang="en-US" altLang="zh-TW" sz="4000" b="0" i="0" dirty="0">
                <a:solidFill>
                  <a:schemeClr val="bg1"/>
                </a:solidFill>
                <a:effectLst/>
              </a:rPr>
              <a:t>(M10, Hole spacing 5 cm)</a:t>
            </a:r>
          </a:p>
          <a:p>
            <a:pPr marL="571500" indent="-571500" algn="l">
              <a:buFont typeface="Wingdings" panose="05000000000000000000" pitchFamily="2" charset="2"/>
              <a:buChar char="Ø"/>
            </a:pPr>
            <a:r>
              <a:rPr lang="en-US" altLang="zh-TW" sz="4000" b="0" i="0" dirty="0">
                <a:solidFill>
                  <a:schemeClr val="bg1"/>
                </a:solidFill>
                <a:effectLst/>
              </a:rPr>
              <a:t>Z axis --  80 cm × 80 cm / 180 kg </a:t>
            </a:r>
          </a:p>
          <a:p>
            <a:pPr algn="l"/>
            <a:r>
              <a:rPr lang="en-US" altLang="zh-TW" sz="4000" b="0" i="0" dirty="0">
                <a:solidFill>
                  <a:schemeClr val="bg1"/>
                </a:solidFill>
                <a:effectLst/>
              </a:rPr>
              <a:t>    (M10, Hole spacing 10 cm)</a:t>
            </a:r>
          </a:p>
          <a:p>
            <a:pPr marL="571500" indent="-571500" algn="l">
              <a:buFont typeface="Wingdings" panose="05000000000000000000" pitchFamily="2" charset="2"/>
              <a:buChar char="Ø"/>
            </a:pPr>
            <a:r>
              <a:rPr lang="en-US" altLang="zh-TW" sz="4000" b="0" i="0" dirty="0">
                <a:solidFill>
                  <a:schemeClr val="bg1"/>
                </a:solidFill>
                <a:effectLst/>
              </a:rPr>
              <a:t>Z axis --  180 cm × 70 cm / 400 kg </a:t>
            </a:r>
          </a:p>
          <a:p>
            <a:pPr algn="l"/>
            <a:r>
              <a:rPr lang="en-US" altLang="zh-TW" sz="4000" dirty="0">
                <a:solidFill>
                  <a:schemeClr val="bg1"/>
                </a:solidFill>
              </a:rPr>
              <a:t>    </a:t>
            </a:r>
            <a:r>
              <a:rPr lang="en-US" altLang="zh-TW" sz="4000" b="0" i="0" dirty="0">
                <a:solidFill>
                  <a:schemeClr val="bg1"/>
                </a:solidFill>
                <a:effectLst/>
              </a:rPr>
              <a:t>(M10, Hole spacing 10 cm)</a:t>
            </a:r>
          </a:p>
          <a:p>
            <a:pPr marL="685800" indent="-685800" algn="l">
              <a:buFont typeface="Wingdings" panose="05000000000000000000" pitchFamily="2" charset="2"/>
              <a:buChar char="l"/>
            </a:pPr>
            <a:r>
              <a:rPr lang="en-US" altLang="zh-TW" sz="4000" b="0" i="0" dirty="0">
                <a:solidFill>
                  <a:schemeClr val="bg1"/>
                </a:solidFill>
                <a:effectLst/>
              </a:rPr>
              <a:t>Table Chamber : </a:t>
            </a:r>
          </a:p>
          <a:p>
            <a:pPr algn="l"/>
            <a:r>
              <a:rPr lang="en-US" altLang="zh-TW" sz="4000" dirty="0">
                <a:solidFill>
                  <a:schemeClr val="bg1"/>
                </a:solidFill>
              </a:rPr>
              <a:t>     </a:t>
            </a:r>
            <a:r>
              <a:rPr lang="en-US" altLang="zh-TW" sz="4000" b="0" i="0" dirty="0">
                <a:solidFill>
                  <a:schemeClr val="bg1"/>
                </a:solidFill>
                <a:effectLst/>
              </a:rPr>
              <a:t>195cm (W) × 160cm (H) × 200cm (D)</a:t>
            </a:r>
          </a:p>
          <a:p>
            <a:endParaRPr lang="zh-TW" altLang="en-US" dirty="0"/>
          </a:p>
        </p:txBody>
      </p:sp>
      <p:sp>
        <p:nvSpPr>
          <p:cNvPr id="7" name="文字方塊 6">
            <a:extLst>
              <a:ext uri="{FF2B5EF4-FFF2-40B4-BE49-F238E27FC236}">
                <a16:creationId xmlns:a16="http://schemas.microsoft.com/office/drawing/2014/main" id="{73F936E8-FB6D-4EC0-B826-CD52F7540E06}"/>
              </a:ext>
            </a:extLst>
          </p:cNvPr>
          <p:cNvSpPr txBox="1"/>
          <p:nvPr/>
        </p:nvSpPr>
        <p:spPr>
          <a:xfrm>
            <a:off x="649718" y="22460535"/>
            <a:ext cx="9747189" cy="6247864"/>
          </a:xfrm>
          <a:prstGeom prst="rect">
            <a:avLst/>
          </a:prstGeom>
          <a:noFill/>
        </p:spPr>
        <p:txBody>
          <a:bodyPr wrap="square" rtlCol="0">
            <a:spAutoFit/>
          </a:bodyPr>
          <a:lstStyle/>
          <a:p>
            <a:pPr marL="685800" indent="-685800">
              <a:buFont typeface="Wingdings" panose="05000000000000000000" pitchFamily="2" charset="2"/>
              <a:buChar char="l"/>
            </a:pPr>
            <a:r>
              <a:rPr lang="en-US" altLang="zh-TW" sz="4000" b="0" i="0" dirty="0">
                <a:solidFill>
                  <a:schemeClr val="bg1"/>
                </a:solidFill>
                <a:effectLst/>
              </a:rPr>
              <a:t>The Thermal vibration tester can imitate the natural environment, warm humidity and vibration change and injury of the products of three kinds of physical quantities, and to the adaptability of the environment by already assessing the reliability of the products, so can carry on the warm humidity to changes and shakes at random at the same time, find out some of limit of the products and products flaw.</a:t>
            </a:r>
            <a:endParaRPr lang="zh-TW" altLang="en-US" sz="4000" dirty="0">
              <a:solidFill>
                <a:schemeClr val="bg1"/>
              </a:solidFill>
            </a:endParaRPr>
          </a:p>
        </p:txBody>
      </p:sp>
      <p:sp>
        <p:nvSpPr>
          <p:cNvPr id="9" name="文字方塊 8">
            <a:extLst>
              <a:ext uri="{FF2B5EF4-FFF2-40B4-BE49-F238E27FC236}">
                <a16:creationId xmlns:a16="http://schemas.microsoft.com/office/drawing/2014/main" id="{D21E1059-FC35-DAC5-A145-298C9BBB5B8E}"/>
              </a:ext>
            </a:extLst>
          </p:cNvPr>
          <p:cNvSpPr txBox="1"/>
          <p:nvPr/>
        </p:nvSpPr>
        <p:spPr>
          <a:xfrm>
            <a:off x="10986719" y="4572567"/>
            <a:ext cx="9878226" cy="10565039"/>
          </a:xfrm>
          <a:prstGeom prst="rect">
            <a:avLst/>
          </a:prstGeom>
          <a:noFill/>
        </p:spPr>
        <p:txBody>
          <a:bodyPr wrap="square" rtlCol="0">
            <a:noAutofit/>
          </a:bodyPr>
          <a:lstStyle/>
          <a:p>
            <a:pPr marL="685800" indent="-685800">
              <a:buFont typeface="Wingdings" panose="05000000000000000000" pitchFamily="2" charset="2"/>
              <a:buChar char="l"/>
            </a:pPr>
            <a:r>
              <a:rPr lang="en-US" altLang="zh-TW" sz="4000" b="0" i="0" dirty="0">
                <a:solidFill>
                  <a:schemeClr val="bg1"/>
                </a:solidFill>
                <a:effectLst/>
              </a:rPr>
              <a:t>Specially engineered systems deliver stress of rapid thermal cycling and random vibration which are used to rapidly reveal design weaknesses and product problems.</a:t>
            </a:r>
          </a:p>
          <a:p>
            <a:pPr marL="685800" indent="-685800">
              <a:buFont typeface="Wingdings" panose="05000000000000000000" pitchFamily="2" charset="2"/>
              <a:buChar char="l"/>
            </a:pPr>
            <a:r>
              <a:rPr lang="en-US" altLang="zh-TW" sz="4000" dirty="0">
                <a:solidFill>
                  <a:schemeClr val="bg1"/>
                </a:solidFill>
              </a:rPr>
              <a:t>Stresses are usually delivered in an ordered sequence: </a:t>
            </a:r>
          </a:p>
          <a:p>
            <a:pPr marL="571500" indent="-571500">
              <a:buFont typeface="Wingdings" panose="05000000000000000000" pitchFamily="2" charset="2"/>
              <a:buChar char="Ø"/>
            </a:pPr>
            <a:r>
              <a:rPr lang="en-US" altLang="zh-TW" sz="4000" dirty="0">
                <a:solidFill>
                  <a:schemeClr val="bg1"/>
                </a:solidFill>
              </a:rPr>
              <a:t> </a:t>
            </a:r>
            <a:r>
              <a:rPr lang="en-US" altLang="zh-TW" sz="4000" dirty="0">
                <a:solidFill>
                  <a:schemeClr val="bg1"/>
                </a:solidFill>
                <a:cs typeface="Arial" panose="020B0604020202020204" pitchFamily="34" charset="0"/>
              </a:rPr>
              <a:t>Ex : Combined Environment </a:t>
            </a:r>
          </a:p>
          <a:p>
            <a:r>
              <a:rPr lang="en-US" altLang="zh-TW" sz="4000" dirty="0">
                <a:solidFill>
                  <a:schemeClr val="bg1"/>
                </a:solidFill>
                <a:cs typeface="Arial" panose="020B0604020202020204" pitchFamily="34" charset="0"/>
              </a:rPr>
              <a:t>           - Rapid Thermal Cycling </a:t>
            </a:r>
          </a:p>
          <a:p>
            <a:r>
              <a:rPr lang="en-US" altLang="zh-TW" sz="4000" dirty="0">
                <a:solidFill>
                  <a:schemeClr val="bg1"/>
                </a:solidFill>
                <a:cs typeface="Arial" panose="020B0604020202020204" pitchFamily="34" charset="0"/>
              </a:rPr>
              <a:t>           - Vibration Step Stress</a:t>
            </a:r>
          </a:p>
          <a:p>
            <a:endParaRPr lang="en-US" altLang="zh-TW" sz="4000" dirty="0">
              <a:solidFill>
                <a:schemeClr val="bg1"/>
              </a:solidFill>
            </a:endParaRPr>
          </a:p>
          <a:p>
            <a:pPr marL="685800" indent="-685800">
              <a:buFont typeface="Wingdings" panose="05000000000000000000" pitchFamily="2" charset="2"/>
              <a:buChar char="l"/>
            </a:pPr>
            <a:r>
              <a:rPr lang="en-US" altLang="zh-TW" sz="4000" dirty="0">
                <a:solidFill>
                  <a:schemeClr val="bg1"/>
                </a:solidFill>
              </a:rPr>
              <a:t>According to standard </a:t>
            </a:r>
          </a:p>
          <a:p>
            <a:r>
              <a:rPr lang="en-US" altLang="zh-TW" sz="4000" dirty="0">
                <a:solidFill>
                  <a:schemeClr val="bg1"/>
                </a:solidFill>
              </a:rPr>
              <a:t>      - IEC 60068-2-6 </a:t>
            </a:r>
          </a:p>
          <a:p>
            <a:r>
              <a:rPr lang="en-US" altLang="zh-TW" sz="4000" dirty="0">
                <a:solidFill>
                  <a:schemeClr val="bg1"/>
                </a:solidFill>
              </a:rPr>
              <a:t>      - IEC 60068-2-64 </a:t>
            </a:r>
          </a:p>
          <a:p>
            <a:r>
              <a:rPr lang="en-US" altLang="zh-TW" sz="4000" dirty="0">
                <a:solidFill>
                  <a:schemeClr val="bg1"/>
                </a:solidFill>
              </a:rPr>
              <a:t>      - MIL-STD-810H </a:t>
            </a:r>
          </a:p>
          <a:p>
            <a:r>
              <a:rPr lang="en-US" altLang="zh-TW" sz="4000" dirty="0">
                <a:solidFill>
                  <a:schemeClr val="bg1"/>
                </a:solidFill>
              </a:rPr>
              <a:t>      - ISO 16750-3 </a:t>
            </a:r>
          </a:p>
          <a:p>
            <a:r>
              <a:rPr lang="en-US" altLang="zh-TW" sz="4000" dirty="0">
                <a:solidFill>
                  <a:schemeClr val="bg1"/>
                </a:solidFill>
              </a:rPr>
              <a:t>      - ISTA 1 Series</a:t>
            </a:r>
            <a:r>
              <a:rPr lang="zh-TW" altLang="en-US" sz="4000" dirty="0">
                <a:solidFill>
                  <a:schemeClr val="bg1"/>
                </a:solidFill>
              </a:rPr>
              <a:t>、</a:t>
            </a:r>
            <a:r>
              <a:rPr lang="en-US" altLang="zh-TW" sz="4000" dirty="0">
                <a:solidFill>
                  <a:schemeClr val="bg1"/>
                </a:solidFill>
              </a:rPr>
              <a:t>ISTA 2 Series</a:t>
            </a:r>
            <a:r>
              <a:rPr lang="zh-TW" altLang="en-US" sz="4000" dirty="0">
                <a:solidFill>
                  <a:schemeClr val="bg1"/>
                </a:solidFill>
              </a:rPr>
              <a:t>、</a:t>
            </a:r>
            <a:r>
              <a:rPr lang="en-US" altLang="zh-TW" sz="4000" dirty="0">
                <a:solidFill>
                  <a:schemeClr val="bg1"/>
                </a:solidFill>
              </a:rPr>
              <a:t>ISTA 3</a:t>
            </a:r>
          </a:p>
          <a:p>
            <a:r>
              <a:rPr lang="en-US" altLang="zh-TW" sz="4000" dirty="0">
                <a:solidFill>
                  <a:schemeClr val="bg1"/>
                </a:solidFill>
              </a:rPr>
              <a:t>         Series</a:t>
            </a:r>
            <a:r>
              <a:rPr lang="zh-TW" altLang="en-US" sz="4000" dirty="0">
                <a:solidFill>
                  <a:schemeClr val="bg1"/>
                </a:solidFill>
              </a:rPr>
              <a:t>、</a:t>
            </a:r>
            <a:r>
              <a:rPr lang="en-US" altLang="zh-TW" sz="4000" dirty="0">
                <a:solidFill>
                  <a:schemeClr val="bg1"/>
                </a:solidFill>
              </a:rPr>
              <a:t>ISTA 6 Series… </a:t>
            </a:r>
          </a:p>
          <a:p>
            <a:pPr marL="685800" indent="-685800">
              <a:buFont typeface="Wingdings" panose="05000000000000000000" pitchFamily="2" charset="2"/>
              <a:buChar char="l"/>
            </a:pPr>
            <a:endParaRPr lang="zh-TW" altLang="en-US" sz="4000" dirty="0">
              <a:solidFill>
                <a:schemeClr val="bg1"/>
              </a:solidFill>
            </a:endParaRPr>
          </a:p>
        </p:txBody>
      </p:sp>
      <p:pic>
        <p:nvPicPr>
          <p:cNvPr id="11" name="圖片 10">
            <a:extLst>
              <a:ext uri="{FF2B5EF4-FFF2-40B4-BE49-F238E27FC236}">
                <a16:creationId xmlns:a16="http://schemas.microsoft.com/office/drawing/2014/main" id="{280A6828-088D-A1E6-B0A0-38E5B57E0F8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12071" y="15234750"/>
            <a:ext cx="9000000" cy="6341737"/>
          </a:xfrm>
          <a:prstGeom prst="rect">
            <a:avLst/>
          </a:prstGeom>
          <a:noFill/>
          <a:ln>
            <a:noFill/>
          </a:ln>
        </p:spPr>
      </p:pic>
      <p:pic>
        <p:nvPicPr>
          <p:cNvPr id="14" name="圖片 13">
            <a:extLst>
              <a:ext uri="{FF2B5EF4-FFF2-40B4-BE49-F238E27FC236}">
                <a16:creationId xmlns:a16="http://schemas.microsoft.com/office/drawing/2014/main" id="{42019409-7EB5-4A2E-A298-8D77EC8982E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12071" y="21991747"/>
            <a:ext cx="9000000" cy="5631267"/>
          </a:xfrm>
          <a:prstGeom prst="rect">
            <a:avLst/>
          </a:prstGeom>
          <a:noFill/>
          <a:ln>
            <a:noFill/>
          </a:ln>
        </p:spPr>
      </p:pic>
      <p:pic>
        <p:nvPicPr>
          <p:cNvPr id="4" name="圖片 3">
            <a:extLst>
              <a:ext uri="{FF2B5EF4-FFF2-40B4-BE49-F238E27FC236}">
                <a16:creationId xmlns:a16="http://schemas.microsoft.com/office/drawing/2014/main" id="{8199C50E-912D-46DF-E7C7-203D232C652F}"/>
              </a:ext>
            </a:extLst>
          </p:cNvPr>
          <p:cNvPicPr>
            <a:picLocks noChangeAspect="1"/>
          </p:cNvPicPr>
          <p:nvPr/>
        </p:nvPicPr>
        <p:blipFill>
          <a:blip r:embed="rId6"/>
          <a:stretch>
            <a:fillRect/>
          </a:stretch>
        </p:blipFill>
        <p:spPr>
          <a:xfrm>
            <a:off x="1072861" y="4741796"/>
            <a:ext cx="8840998" cy="6654838"/>
          </a:xfrm>
          <a:prstGeom prst="rect">
            <a:avLst/>
          </a:prstGeom>
        </p:spPr>
      </p:pic>
      <p:pic>
        <p:nvPicPr>
          <p:cNvPr id="18" name="圖片 17" descr="一張含有 字型, 圖形, 螢幕擷取畫面, 標誌 的圖片&#10;&#10;自動產生的描述">
            <a:extLst>
              <a:ext uri="{FF2B5EF4-FFF2-40B4-BE49-F238E27FC236}">
                <a16:creationId xmlns:a16="http://schemas.microsoft.com/office/drawing/2014/main" id="{5A64609C-8C1A-9F4E-A94E-0F83F3CB6A1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04039" y="28656593"/>
            <a:ext cx="5571941" cy="1323602"/>
          </a:xfrm>
          <a:prstGeom prst="rect">
            <a:avLst/>
          </a:prstGeom>
        </p:spPr>
      </p:pic>
    </p:spTree>
    <p:extLst>
      <p:ext uri="{BB962C8B-B14F-4D97-AF65-F5344CB8AC3E}">
        <p14:creationId xmlns:p14="http://schemas.microsoft.com/office/powerpoint/2010/main" val="17795938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藍色, 螢幕擷取畫面, 水, 電子藍 的圖片">
            <a:extLst>
              <a:ext uri="{FF2B5EF4-FFF2-40B4-BE49-F238E27FC236}">
                <a16:creationId xmlns:a16="http://schemas.microsoft.com/office/drawing/2014/main" id="{DF44FFDB-24E6-7BAD-B58E-4AC1012B86CD}"/>
              </a:ext>
            </a:extLst>
          </p:cNvPr>
          <p:cNvPicPr>
            <a:picLocks noChangeAspect="1"/>
          </p:cNvPicPr>
          <p:nvPr/>
        </p:nvPicPr>
        <p:blipFill>
          <a:blip r:embed="rId2">
            <a:alphaModFix amt="8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rot="16200000">
            <a:off x="-4438689" y="4475395"/>
            <a:ext cx="30261007" cy="21383628"/>
          </a:xfrm>
          <a:prstGeom prst="rect">
            <a:avLst/>
          </a:prstGeom>
        </p:spPr>
      </p:pic>
      <p:sp>
        <p:nvSpPr>
          <p:cNvPr id="6" name="文字方塊 5">
            <a:extLst>
              <a:ext uri="{FF2B5EF4-FFF2-40B4-BE49-F238E27FC236}">
                <a16:creationId xmlns:a16="http://schemas.microsoft.com/office/drawing/2014/main" id="{DB31E649-3067-6FD7-0D53-2AE369F2EC66}"/>
              </a:ext>
            </a:extLst>
          </p:cNvPr>
          <p:cNvSpPr txBox="1"/>
          <p:nvPr/>
        </p:nvSpPr>
        <p:spPr>
          <a:xfrm>
            <a:off x="141041" y="983691"/>
            <a:ext cx="21101537" cy="1354217"/>
          </a:xfrm>
          <a:prstGeom prst="rect">
            <a:avLst/>
          </a:prstGeom>
          <a:gradFill flip="none" rotWithShape="1">
            <a:gsLst>
              <a:gs pos="98000">
                <a:schemeClr val="accent1">
                  <a:lumMod val="50000"/>
                </a:schemeClr>
              </a:gs>
              <a:gs pos="100000">
                <a:schemeClr val="accent3">
                  <a:lumMod val="60000"/>
                  <a:lumOff val="40000"/>
                </a:schemeClr>
              </a:gs>
            </a:gsLst>
            <a:lin ang="16200000" scaled="1"/>
            <a:tileRect/>
          </a:gradFill>
          <a:ln>
            <a:noFill/>
          </a:ln>
          <a:effectLst>
            <a:softEdge rad="4191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TW" sz="8200" b="1" dirty="0"/>
              <a:t>Temperature and Humidity Test Chamber</a:t>
            </a:r>
            <a:endParaRPr lang="zh-TW" altLang="en-US" sz="8200" b="1" dirty="0"/>
          </a:p>
        </p:txBody>
      </p:sp>
      <p:sp>
        <p:nvSpPr>
          <p:cNvPr id="10" name="文字方塊 9">
            <a:extLst>
              <a:ext uri="{FF2B5EF4-FFF2-40B4-BE49-F238E27FC236}">
                <a16:creationId xmlns:a16="http://schemas.microsoft.com/office/drawing/2014/main" id="{69FA1BDC-8D00-EDFF-7B50-264E59DE8DA7}"/>
              </a:ext>
            </a:extLst>
          </p:cNvPr>
          <p:cNvSpPr txBox="1"/>
          <p:nvPr/>
        </p:nvSpPr>
        <p:spPr>
          <a:xfrm>
            <a:off x="1307868" y="2947407"/>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Introduction</a:t>
            </a:r>
            <a:endParaRPr lang="zh-TW" altLang="en-US" sz="6000" b="1" dirty="0">
              <a:solidFill>
                <a:schemeClr val="accent1">
                  <a:lumMod val="50000"/>
                </a:schemeClr>
              </a:solidFill>
            </a:endParaRPr>
          </a:p>
        </p:txBody>
      </p:sp>
      <p:sp>
        <p:nvSpPr>
          <p:cNvPr id="12" name="文字方塊 11">
            <a:extLst>
              <a:ext uri="{FF2B5EF4-FFF2-40B4-BE49-F238E27FC236}">
                <a16:creationId xmlns:a16="http://schemas.microsoft.com/office/drawing/2014/main" id="{C5213270-C5E9-9055-4080-4E43B882538D}"/>
              </a:ext>
            </a:extLst>
          </p:cNvPr>
          <p:cNvSpPr txBox="1"/>
          <p:nvPr/>
        </p:nvSpPr>
        <p:spPr>
          <a:xfrm>
            <a:off x="1303745" y="19198803"/>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Test Principle</a:t>
            </a:r>
            <a:endParaRPr lang="zh-TW" altLang="en-US" sz="6000" b="1" dirty="0">
              <a:solidFill>
                <a:schemeClr val="accent1">
                  <a:lumMod val="50000"/>
                </a:schemeClr>
              </a:solidFill>
            </a:endParaRPr>
          </a:p>
        </p:txBody>
      </p:sp>
      <p:sp>
        <p:nvSpPr>
          <p:cNvPr id="13" name="文字方塊 12">
            <a:extLst>
              <a:ext uri="{FF2B5EF4-FFF2-40B4-BE49-F238E27FC236}">
                <a16:creationId xmlns:a16="http://schemas.microsoft.com/office/drawing/2014/main" id="{B178DD5E-B40B-98EC-27EA-6633FEC198DA}"/>
              </a:ext>
            </a:extLst>
          </p:cNvPr>
          <p:cNvSpPr txBox="1"/>
          <p:nvPr/>
        </p:nvSpPr>
        <p:spPr>
          <a:xfrm>
            <a:off x="11518300" y="2943796"/>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Test Procedure</a:t>
            </a:r>
            <a:endParaRPr lang="zh-TW" altLang="en-US" sz="6000" b="1" dirty="0">
              <a:solidFill>
                <a:schemeClr val="accent1">
                  <a:lumMod val="50000"/>
                </a:schemeClr>
              </a:solidFill>
            </a:endParaRPr>
          </a:p>
        </p:txBody>
      </p:sp>
      <p:sp>
        <p:nvSpPr>
          <p:cNvPr id="7" name="文字方塊 6">
            <a:extLst>
              <a:ext uri="{FF2B5EF4-FFF2-40B4-BE49-F238E27FC236}">
                <a16:creationId xmlns:a16="http://schemas.microsoft.com/office/drawing/2014/main" id="{73F936E8-FB6D-4EC0-B826-CD52F7540E06}"/>
              </a:ext>
            </a:extLst>
          </p:cNvPr>
          <p:cNvSpPr txBox="1"/>
          <p:nvPr/>
        </p:nvSpPr>
        <p:spPr>
          <a:xfrm>
            <a:off x="645596" y="20378451"/>
            <a:ext cx="9747189" cy="9941183"/>
          </a:xfrm>
          <a:prstGeom prst="rect">
            <a:avLst/>
          </a:prstGeom>
          <a:noFill/>
        </p:spPr>
        <p:txBody>
          <a:bodyPr wrap="square" rtlCol="0">
            <a:spAutoFit/>
          </a:bodyPr>
          <a:lstStyle/>
          <a:p>
            <a:pPr marL="685800" indent="-685800">
              <a:buFont typeface="Wingdings" panose="05000000000000000000" pitchFamily="2" charset="2"/>
              <a:buChar char="l"/>
            </a:pPr>
            <a:r>
              <a:rPr lang="en-US" altLang="zh-TW" sz="4000" dirty="0">
                <a:solidFill>
                  <a:schemeClr val="bg1"/>
                </a:solidFill>
              </a:rPr>
              <a:t>During the life cycle of a product, it will face various environmental conditions, which will expose the fragile parts of the product, causing damage or failure of the product, thereby affecting the reliability of the product.</a:t>
            </a:r>
          </a:p>
          <a:p>
            <a:pPr marL="685800" indent="-685800">
              <a:buFont typeface="Wingdings" panose="05000000000000000000" pitchFamily="2" charset="2"/>
              <a:buChar char="l"/>
            </a:pPr>
            <a:r>
              <a:rPr lang="en-US" altLang="zh-TW" sz="4000" dirty="0">
                <a:solidFill>
                  <a:schemeClr val="bg1"/>
                </a:solidFill>
              </a:rPr>
              <a:t>These two tests are not just about simulating actual conditions, but one of their purposes is to apply stress to the object to be tested, accelerate the aging factor of the sample, and allow the sample to identify components or materials that may be damaged under environmental factors to determine whether the sample has been damaged. Correctly designed or manufactured.</a:t>
            </a:r>
          </a:p>
        </p:txBody>
      </p:sp>
      <p:sp>
        <p:nvSpPr>
          <p:cNvPr id="9" name="文字方塊 8">
            <a:extLst>
              <a:ext uri="{FF2B5EF4-FFF2-40B4-BE49-F238E27FC236}">
                <a16:creationId xmlns:a16="http://schemas.microsoft.com/office/drawing/2014/main" id="{D21E1059-FC35-DAC5-A145-298C9BBB5B8E}"/>
              </a:ext>
            </a:extLst>
          </p:cNvPr>
          <p:cNvSpPr txBox="1"/>
          <p:nvPr/>
        </p:nvSpPr>
        <p:spPr>
          <a:xfrm>
            <a:off x="10892948" y="4306964"/>
            <a:ext cx="9878226" cy="8702453"/>
          </a:xfrm>
          <a:prstGeom prst="rect">
            <a:avLst/>
          </a:prstGeom>
          <a:noFill/>
        </p:spPr>
        <p:txBody>
          <a:bodyPr wrap="square" rtlCol="0">
            <a:noAutofit/>
          </a:bodyPr>
          <a:lstStyle/>
          <a:p>
            <a:pPr marL="685800" indent="-685800">
              <a:buFont typeface="Wingdings" panose="05000000000000000000" pitchFamily="2" charset="2"/>
              <a:buChar char="l"/>
            </a:pPr>
            <a:r>
              <a:rPr lang="en-US" altLang="zh-TW" sz="4000" b="0" i="0" dirty="0">
                <a:solidFill>
                  <a:schemeClr val="bg1"/>
                </a:solidFill>
                <a:effectLst/>
              </a:rPr>
              <a:t>Conduct a series of high and low temperature cycle tests on temperature changes at a temperature change rate of 1 to 5 degrees per minute.</a:t>
            </a:r>
          </a:p>
          <a:p>
            <a:pPr marL="685800" indent="-685800">
              <a:buFont typeface="Wingdings" panose="05000000000000000000" pitchFamily="2" charset="2"/>
              <a:buChar char="l"/>
            </a:pPr>
            <a:endParaRPr lang="en-US" altLang="zh-TW" sz="4000" dirty="0">
              <a:solidFill>
                <a:schemeClr val="bg1"/>
              </a:solidFill>
            </a:endParaRPr>
          </a:p>
          <a:p>
            <a:pPr marL="685800" indent="-685800">
              <a:buFont typeface="Wingdings" panose="05000000000000000000" pitchFamily="2" charset="2"/>
              <a:buChar char="l"/>
            </a:pPr>
            <a:r>
              <a:rPr lang="en-US" altLang="zh-TW" sz="4000" dirty="0">
                <a:solidFill>
                  <a:schemeClr val="bg1"/>
                </a:solidFill>
              </a:rPr>
              <a:t>According to standard </a:t>
            </a:r>
          </a:p>
          <a:p>
            <a:r>
              <a:rPr lang="en-US" altLang="zh-TW" sz="4000" dirty="0">
                <a:solidFill>
                  <a:schemeClr val="bg1"/>
                </a:solidFill>
              </a:rPr>
              <a:t>      - IEC 60068-2-1 </a:t>
            </a:r>
          </a:p>
          <a:p>
            <a:r>
              <a:rPr lang="en-US" altLang="zh-TW" sz="4000" dirty="0">
                <a:solidFill>
                  <a:schemeClr val="bg1"/>
                </a:solidFill>
              </a:rPr>
              <a:t>      - IEC 60068-2-2 </a:t>
            </a:r>
          </a:p>
          <a:p>
            <a:r>
              <a:rPr lang="en-US" altLang="zh-TW" sz="4000" dirty="0">
                <a:solidFill>
                  <a:schemeClr val="bg1"/>
                </a:solidFill>
              </a:rPr>
              <a:t>      - IEC 60068-2-14 </a:t>
            </a:r>
          </a:p>
          <a:p>
            <a:r>
              <a:rPr lang="en-US" altLang="zh-TW" sz="4000" dirty="0">
                <a:solidFill>
                  <a:schemeClr val="bg1"/>
                </a:solidFill>
              </a:rPr>
              <a:t>      - IEC 60068-2-30 </a:t>
            </a:r>
          </a:p>
          <a:p>
            <a:r>
              <a:rPr lang="en-US" altLang="zh-TW" sz="4000" dirty="0">
                <a:solidFill>
                  <a:schemeClr val="bg1"/>
                </a:solidFill>
              </a:rPr>
              <a:t>      - IEC 60068-2-38 </a:t>
            </a:r>
          </a:p>
          <a:p>
            <a:r>
              <a:rPr lang="en-US" altLang="zh-TW" sz="4000" dirty="0">
                <a:solidFill>
                  <a:schemeClr val="bg1"/>
                </a:solidFill>
              </a:rPr>
              <a:t>      - IEC 60068-2-78 </a:t>
            </a:r>
          </a:p>
          <a:p>
            <a:r>
              <a:rPr lang="en-US" altLang="zh-TW" sz="4000" dirty="0">
                <a:solidFill>
                  <a:schemeClr val="bg1"/>
                </a:solidFill>
              </a:rPr>
              <a:t>      - MIL-STD-810H </a:t>
            </a:r>
          </a:p>
          <a:p>
            <a:r>
              <a:rPr lang="en-US" altLang="zh-TW" sz="4000" dirty="0">
                <a:solidFill>
                  <a:schemeClr val="bg1"/>
                </a:solidFill>
              </a:rPr>
              <a:t>      - ISO 16750-4 </a:t>
            </a:r>
          </a:p>
          <a:p>
            <a:pPr marL="685800" indent="-685800">
              <a:buFont typeface="Wingdings" panose="05000000000000000000" pitchFamily="2" charset="2"/>
              <a:buChar char="l"/>
            </a:pPr>
            <a:endParaRPr lang="zh-TW" altLang="en-US" sz="4000" dirty="0">
              <a:solidFill>
                <a:schemeClr val="bg1"/>
              </a:solidFill>
            </a:endParaRPr>
          </a:p>
        </p:txBody>
      </p:sp>
      <p:sp>
        <p:nvSpPr>
          <p:cNvPr id="17" name="文字方塊 16">
            <a:extLst>
              <a:ext uri="{FF2B5EF4-FFF2-40B4-BE49-F238E27FC236}">
                <a16:creationId xmlns:a16="http://schemas.microsoft.com/office/drawing/2014/main" id="{DD645CB3-A1E0-98F3-90ED-59195EF31972}"/>
              </a:ext>
            </a:extLst>
          </p:cNvPr>
          <p:cNvSpPr txBox="1"/>
          <p:nvPr/>
        </p:nvSpPr>
        <p:spPr>
          <a:xfrm>
            <a:off x="666115" y="11544231"/>
            <a:ext cx="9747189" cy="8230074"/>
          </a:xfrm>
          <a:prstGeom prst="rect">
            <a:avLst/>
          </a:prstGeom>
          <a:noFill/>
        </p:spPr>
        <p:txBody>
          <a:bodyPr wrap="square" rtlCol="0">
            <a:spAutoFit/>
          </a:bodyPr>
          <a:lstStyle/>
          <a:p>
            <a:pPr marL="685800" indent="-685800" algn="l">
              <a:buFont typeface="Wingdings" panose="05000000000000000000" pitchFamily="2" charset="2"/>
              <a:buChar char="l"/>
            </a:pPr>
            <a:r>
              <a:rPr lang="en-US" altLang="zh-TW" sz="4000" b="0" i="0" dirty="0">
                <a:solidFill>
                  <a:schemeClr val="bg1"/>
                </a:solidFill>
                <a:effectLst/>
              </a:rPr>
              <a:t>Model No. : </a:t>
            </a:r>
          </a:p>
          <a:p>
            <a:pPr marL="571500" indent="-571500" algn="l">
              <a:buFont typeface="Wingdings" panose="05000000000000000000" pitchFamily="2" charset="2"/>
              <a:buChar char="Ø"/>
            </a:pPr>
            <a:r>
              <a:rPr lang="en-US" altLang="zh-TW" sz="4000" dirty="0">
                <a:solidFill>
                  <a:schemeClr val="bg1"/>
                </a:solidFill>
              </a:rPr>
              <a:t> </a:t>
            </a:r>
            <a:r>
              <a:rPr lang="en-US" altLang="zh-TW" sz="4000" b="0" i="0" dirty="0">
                <a:solidFill>
                  <a:schemeClr val="bg1"/>
                </a:solidFill>
                <a:effectLst/>
              </a:rPr>
              <a:t>GIANT FORCE  GTH-1000-60-CP-AR-H </a:t>
            </a:r>
          </a:p>
          <a:p>
            <a:pPr marL="685800" indent="-685800" algn="l">
              <a:buFont typeface="Arial" panose="020B0604020202020204" pitchFamily="34" charset="0"/>
              <a:buChar char="•"/>
            </a:pPr>
            <a:r>
              <a:rPr lang="en-US" altLang="zh-TW" sz="4000" b="0" i="0" dirty="0">
                <a:solidFill>
                  <a:schemeClr val="bg1"/>
                </a:solidFill>
                <a:effectLst/>
              </a:rPr>
              <a:t>Temperature Range :  -60 </a:t>
            </a:r>
            <a:r>
              <a:rPr lang="en-US" altLang="zh-TW" sz="3600" b="0" i="0" dirty="0">
                <a:solidFill>
                  <a:schemeClr val="bg1"/>
                </a:solidFill>
                <a:effectLst/>
              </a:rPr>
              <a:t>℃</a:t>
            </a:r>
            <a:r>
              <a:rPr lang="en-US" altLang="zh-TW" sz="4000" b="0" i="0" dirty="0">
                <a:solidFill>
                  <a:schemeClr val="bg1"/>
                </a:solidFill>
                <a:effectLst/>
              </a:rPr>
              <a:t> ~ 150 </a:t>
            </a:r>
            <a:r>
              <a:rPr lang="en-US" altLang="zh-TW" sz="3600" b="0" i="0" dirty="0">
                <a:solidFill>
                  <a:schemeClr val="bg1"/>
                </a:solidFill>
                <a:effectLst/>
              </a:rPr>
              <a:t>℃</a:t>
            </a:r>
            <a:r>
              <a:rPr lang="en-US" altLang="zh-TW" sz="4000" b="0" i="0" dirty="0">
                <a:solidFill>
                  <a:schemeClr val="bg1"/>
                </a:solidFill>
                <a:effectLst/>
              </a:rPr>
              <a:t> </a:t>
            </a:r>
          </a:p>
          <a:p>
            <a:pPr marL="685800" indent="-685800" algn="l">
              <a:buFont typeface="Arial" panose="020B0604020202020204" pitchFamily="34" charset="0"/>
              <a:buChar char="•"/>
            </a:pPr>
            <a:r>
              <a:rPr lang="en-US" altLang="zh-TW" sz="4000" b="0" i="0" dirty="0">
                <a:solidFill>
                  <a:schemeClr val="bg1"/>
                </a:solidFill>
                <a:effectLst/>
              </a:rPr>
              <a:t>Relative Humidity : 10 %R.H ~ 95 %R.H </a:t>
            </a:r>
          </a:p>
          <a:p>
            <a:pPr marL="685800" indent="-685800">
              <a:buFont typeface="Arial" panose="020B0604020202020204" pitchFamily="34" charset="0"/>
              <a:buChar char="•"/>
            </a:pPr>
            <a:r>
              <a:rPr lang="en-US" altLang="zh-TW" sz="4000" b="0" i="0" dirty="0">
                <a:solidFill>
                  <a:schemeClr val="bg1"/>
                </a:solidFill>
                <a:effectLst/>
              </a:rPr>
              <a:t>Chamber Size : </a:t>
            </a:r>
          </a:p>
          <a:p>
            <a:r>
              <a:rPr lang="en-US" altLang="zh-TW" sz="4000" dirty="0">
                <a:solidFill>
                  <a:schemeClr val="bg1"/>
                </a:solidFill>
              </a:rPr>
              <a:t>      </a:t>
            </a:r>
            <a:r>
              <a:rPr lang="en-US" altLang="zh-TW" sz="4000" b="0" i="0" dirty="0">
                <a:solidFill>
                  <a:schemeClr val="bg1"/>
                </a:solidFill>
                <a:effectLst/>
              </a:rPr>
              <a:t>100 cm (W) × 100 cm (H) × 100 cm (D) </a:t>
            </a:r>
          </a:p>
          <a:p>
            <a:endParaRPr lang="en-US" altLang="zh-TW" sz="4000" dirty="0">
              <a:solidFill>
                <a:schemeClr val="bg1"/>
              </a:solidFill>
            </a:endParaRPr>
          </a:p>
          <a:p>
            <a:pPr marL="571500" indent="-571500" algn="l">
              <a:buFont typeface="Wingdings" panose="05000000000000000000" pitchFamily="2" charset="2"/>
              <a:buChar char="Ø"/>
            </a:pPr>
            <a:r>
              <a:rPr lang="en-US" altLang="zh-TW" sz="4000" dirty="0">
                <a:solidFill>
                  <a:schemeClr val="bg1"/>
                </a:solidFill>
              </a:rPr>
              <a:t>GIANT FORCE  GTH-1000-60-CP-AR15 </a:t>
            </a:r>
          </a:p>
          <a:p>
            <a:pPr marL="685800" indent="-685800" algn="l">
              <a:buFont typeface="Arial" panose="020B0604020202020204" pitchFamily="34" charset="0"/>
              <a:buChar char="•"/>
            </a:pPr>
            <a:r>
              <a:rPr lang="en-US" altLang="zh-TW" sz="4000" dirty="0">
                <a:solidFill>
                  <a:schemeClr val="bg1"/>
                </a:solidFill>
              </a:rPr>
              <a:t>Temperature Range :  -60 ℃ ~ 150 ℃ </a:t>
            </a:r>
          </a:p>
          <a:p>
            <a:pPr marL="685800" indent="-685800" algn="l">
              <a:buFont typeface="Arial" panose="020B0604020202020204" pitchFamily="34" charset="0"/>
              <a:buChar char="•"/>
            </a:pPr>
            <a:r>
              <a:rPr lang="en-US" altLang="zh-TW" sz="4000" dirty="0">
                <a:solidFill>
                  <a:schemeClr val="bg1"/>
                </a:solidFill>
              </a:rPr>
              <a:t>Temperature Change Rate : 15 ℃/min </a:t>
            </a:r>
          </a:p>
          <a:p>
            <a:pPr marL="685800" indent="-685800" algn="l">
              <a:buFont typeface="Arial" panose="020B0604020202020204" pitchFamily="34" charset="0"/>
              <a:buChar char="•"/>
            </a:pPr>
            <a:r>
              <a:rPr lang="en-US" altLang="zh-TW" sz="4000" dirty="0">
                <a:solidFill>
                  <a:schemeClr val="bg1"/>
                </a:solidFill>
              </a:rPr>
              <a:t>Chamber Size : </a:t>
            </a:r>
          </a:p>
          <a:p>
            <a:pPr algn="l"/>
            <a:r>
              <a:rPr lang="en-US" altLang="zh-TW" sz="4000" dirty="0">
                <a:solidFill>
                  <a:schemeClr val="bg1"/>
                </a:solidFill>
              </a:rPr>
              <a:t>      </a:t>
            </a:r>
            <a:r>
              <a:rPr lang="pl-PL" altLang="zh-TW" sz="4000" dirty="0">
                <a:solidFill>
                  <a:schemeClr val="bg1"/>
                </a:solidFill>
              </a:rPr>
              <a:t>100 cm (W) × 100 cm (H) × 100 cm (D) </a:t>
            </a:r>
            <a:endParaRPr lang="zh-TW" altLang="en-US" sz="4000" dirty="0">
              <a:solidFill>
                <a:schemeClr val="bg1"/>
              </a:solidFill>
            </a:endParaRPr>
          </a:p>
          <a:p>
            <a:endParaRPr lang="zh-TW" altLang="en-US" dirty="0"/>
          </a:p>
        </p:txBody>
      </p:sp>
      <p:pic>
        <p:nvPicPr>
          <p:cNvPr id="18" name="圖片 17">
            <a:extLst>
              <a:ext uri="{FF2B5EF4-FFF2-40B4-BE49-F238E27FC236}">
                <a16:creationId xmlns:a16="http://schemas.microsoft.com/office/drawing/2014/main" id="{01351C6B-4745-78AE-7CA2-316AE8FD06D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146507" y="19921839"/>
            <a:ext cx="9443269" cy="4687502"/>
          </a:xfrm>
          <a:prstGeom prst="rect">
            <a:avLst/>
          </a:prstGeom>
          <a:noFill/>
          <a:ln>
            <a:noFill/>
          </a:ln>
        </p:spPr>
      </p:pic>
      <p:pic>
        <p:nvPicPr>
          <p:cNvPr id="4" name="圖片 3">
            <a:extLst>
              <a:ext uri="{FF2B5EF4-FFF2-40B4-BE49-F238E27FC236}">
                <a16:creationId xmlns:a16="http://schemas.microsoft.com/office/drawing/2014/main" id="{C1503368-2BE1-132B-8D3F-8738B0B4EA36}"/>
              </a:ext>
            </a:extLst>
          </p:cNvPr>
          <p:cNvPicPr>
            <a:picLocks noChangeAspect="1"/>
          </p:cNvPicPr>
          <p:nvPr/>
        </p:nvPicPr>
        <p:blipFill>
          <a:blip r:embed="rId5"/>
          <a:stretch>
            <a:fillRect/>
          </a:stretch>
        </p:blipFill>
        <p:spPr>
          <a:xfrm>
            <a:off x="2635123" y="4177660"/>
            <a:ext cx="5552913" cy="7457743"/>
          </a:xfrm>
          <a:prstGeom prst="rect">
            <a:avLst/>
          </a:prstGeom>
        </p:spPr>
      </p:pic>
      <p:pic>
        <p:nvPicPr>
          <p:cNvPr id="5" name="圖片 4" descr="一張含有 字型, 圖形, 螢幕擷取畫面, 標誌 的圖片&#10;&#10;自動產生的描述">
            <a:extLst>
              <a:ext uri="{FF2B5EF4-FFF2-40B4-BE49-F238E27FC236}">
                <a16:creationId xmlns:a16="http://schemas.microsoft.com/office/drawing/2014/main" id="{9828E13B-FC96-2AA4-64B5-C8A5B65F6B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04039" y="28656593"/>
            <a:ext cx="5571941" cy="1323602"/>
          </a:xfrm>
          <a:prstGeom prst="rect">
            <a:avLst/>
          </a:prstGeom>
        </p:spPr>
      </p:pic>
      <p:pic>
        <p:nvPicPr>
          <p:cNvPr id="3" name="圖片 2" descr="一張含有 文字, 圖表, 螢幕擷取畫面, 行 的圖片&#10;&#10;自動產生的描述">
            <a:extLst>
              <a:ext uri="{FF2B5EF4-FFF2-40B4-BE49-F238E27FC236}">
                <a16:creationId xmlns:a16="http://schemas.microsoft.com/office/drawing/2014/main" id="{693AFCBA-AB24-1808-D11E-E8C1120B65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46507" y="13356922"/>
            <a:ext cx="9443269" cy="5841881"/>
          </a:xfrm>
          <a:prstGeom prst="rect">
            <a:avLst/>
          </a:prstGeom>
        </p:spPr>
      </p:pic>
    </p:spTree>
    <p:extLst>
      <p:ext uri="{BB962C8B-B14F-4D97-AF65-F5344CB8AC3E}">
        <p14:creationId xmlns:p14="http://schemas.microsoft.com/office/powerpoint/2010/main" val="3563573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藍色, 螢幕擷取畫面, 水, 電子藍 的圖片">
            <a:extLst>
              <a:ext uri="{FF2B5EF4-FFF2-40B4-BE49-F238E27FC236}">
                <a16:creationId xmlns:a16="http://schemas.microsoft.com/office/drawing/2014/main" id="{DF44FFDB-24E6-7BAD-B58E-4AC1012B86CD}"/>
              </a:ext>
            </a:extLst>
          </p:cNvPr>
          <p:cNvPicPr>
            <a:picLocks noChangeAspect="1"/>
          </p:cNvPicPr>
          <p:nvPr/>
        </p:nvPicPr>
        <p:blipFill>
          <a:blip r:embed="rId2">
            <a:alphaModFix amt="8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rot="16200000">
            <a:off x="-4438689" y="4475395"/>
            <a:ext cx="30261007" cy="21383628"/>
          </a:xfrm>
          <a:prstGeom prst="rect">
            <a:avLst/>
          </a:prstGeom>
        </p:spPr>
      </p:pic>
      <p:sp>
        <p:nvSpPr>
          <p:cNvPr id="6" name="文字方塊 5">
            <a:extLst>
              <a:ext uri="{FF2B5EF4-FFF2-40B4-BE49-F238E27FC236}">
                <a16:creationId xmlns:a16="http://schemas.microsoft.com/office/drawing/2014/main" id="{DB31E649-3067-6FD7-0D53-2AE369F2EC66}"/>
              </a:ext>
            </a:extLst>
          </p:cNvPr>
          <p:cNvSpPr txBox="1"/>
          <p:nvPr/>
        </p:nvSpPr>
        <p:spPr>
          <a:xfrm>
            <a:off x="141041" y="983691"/>
            <a:ext cx="21101537" cy="1354217"/>
          </a:xfrm>
          <a:prstGeom prst="rect">
            <a:avLst/>
          </a:prstGeom>
          <a:gradFill flip="none" rotWithShape="1">
            <a:gsLst>
              <a:gs pos="98000">
                <a:schemeClr val="accent1">
                  <a:lumMod val="50000"/>
                </a:schemeClr>
              </a:gs>
              <a:gs pos="100000">
                <a:schemeClr val="accent3">
                  <a:lumMod val="60000"/>
                  <a:lumOff val="40000"/>
                </a:schemeClr>
              </a:gs>
            </a:gsLst>
            <a:lin ang="16200000" scaled="1"/>
            <a:tileRect/>
          </a:gradFill>
          <a:ln>
            <a:noFill/>
          </a:ln>
          <a:effectLst>
            <a:softEdge rad="4191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TW" sz="8200" b="1" dirty="0"/>
              <a:t>Thermal Shock Test Chamber</a:t>
            </a:r>
            <a:endParaRPr lang="zh-TW" altLang="en-US" sz="8200" b="1" dirty="0"/>
          </a:p>
        </p:txBody>
      </p:sp>
      <p:sp>
        <p:nvSpPr>
          <p:cNvPr id="10" name="文字方塊 9">
            <a:extLst>
              <a:ext uri="{FF2B5EF4-FFF2-40B4-BE49-F238E27FC236}">
                <a16:creationId xmlns:a16="http://schemas.microsoft.com/office/drawing/2014/main" id="{69FA1BDC-8D00-EDFF-7B50-264E59DE8DA7}"/>
              </a:ext>
            </a:extLst>
          </p:cNvPr>
          <p:cNvSpPr txBox="1"/>
          <p:nvPr/>
        </p:nvSpPr>
        <p:spPr>
          <a:xfrm>
            <a:off x="1307868" y="2947407"/>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Introduction</a:t>
            </a:r>
            <a:endParaRPr lang="zh-TW" altLang="en-US" sz="6000" b="1" dirty="0">
              <a:solidFill>
                <a:schemeClr val="accent1">
                  <a:lumMod val="50000"/>
                </a:schemeClr>
              </a:solidFill>
            </a:endParaRPr>
          </a:p>
        </p:txBody>
      </p:sp>
      <p:sp>
        <p:nvSpPr>
          <p:cNvPr id="12" name="文字方塊 11">
            <a:extLst>
              <a:ext uri="{FF2B5EF4-FFF2-40B4-BE49-F238E27FC236}">
                <a16:creationId xmlns:a16="http://schemas.microsoft.com/office/drawing/2014/main" id="{C5213270-C5E9-9055-4080-4E43B882538D}"/>
              </a:ext>
            </a:extLst>
          </p:cNvPr>
          <p:cNvSpPr txBox="1"/>
          <p:nvPr/>
        </p:nvSpPr>
        <p:spPr>
          <a:xfrm>
            <a:off x="11362146" y="2947407"/>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Test Principle</a:t>
            </a:r>
            <a:endParaRPr lang="zh-TW" altLang="en-US" sz="6000" b="1" dirty="0">
              <a:solidFill>
                <a:schemeClr val="accent1">
                  <a:lumMod val="50000"/>
                </a:schemeClr>
              </a:solidFill>
            </a:endParaRPr>
          </a:p>
        </p:txBody>
      </p:sp>
      <p:sp>
        <p:nvSpPr>
          <p:cNvPr id="13" name="文字方塊 12">
            <a:extLst>
              <a:ext uri="{FF2B5EF4-FFF2-40B4-BE49-F238E27FC236}">
                <a16:creationId xmlns:a16="http://schemas.microsoft.com/office/drawing/2014/main" id="{B178DD5E-B40B-98EC-27EA-6633FEC198DA}"/>
              </a:ext>
            </a:extLst>
          </p:cNvPr>
          <p:cNvSpPr txBox="1"/>
          <p:nvPr/>
        </p:nvSpPr>
        <p:spPr>
          <a:xfrm>
            <a:off x="11518300" y="10377041"/>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Test Procedure</a:t>
            </a:r>
            <a:endParaRPr lang="zh-TW" altLang="en-US" sz="6000" b="1" dirty="0">
              <a:solidFill>
                <a:schemeClr val="accent1">
                  <a:lumMod val="50000"/>
                </a:schemeClr>
              </a:solidFill>
            </a:endParaRPr>
          </a:p>
        </p:txBody>
      </p:sp>
      <p:sp>
        <p:nvSpPr>
          <p:cNvPr id="7" name="文字方塊 6">
            <a:extLst>
              <a:ext uri="{FF2B5EF4-FFF2-40B4-BE49-F238E27FC236}">
                <a16:creationId xmlns:a16="http://schemas.microsoft.com/office/drawing/2014/main" id="{73F936E8-FB6D-4EC0-B826-CD52F7540E06}"/>
              </a:ext>
            </a:extLst>
          </p:cNvPr>
          <p:cNvSpPr txBox="1"/>
          <p:nvPr/>
        </p:nvSpPr>
        <p:spPr>
          <a:xfrm>
            <a:off x="10703997" y="4127055"/>
            <a:ext cx="9747189" cy="5632311"/>
          </a:xfrm>
          <a:prstGeom prst="rect">
            <a:avLst/>
          </a:prstGeom>
          <a:noFill/>
        </p:spPr>
        <p:txBody>
          <a:bodyPr wrap="square" rtlCol="0">
            <a:spAutoFit/>
          </a:bodyPr>
          <a:lstStyle/>
          <a:p>
            <a:pPr marL="685800" indent="-685800">
              <a:buFont typeface="Wingdings" panose="05000000000000000000" pitchFamily="2" charset="2"/>
              <a:buChar char="l"/>
            </a:pPr>
            <a:r>
              <a:rPr lang="en-US" altLang="zh-TW" sz="4000" dirty="0">
                <a:solidFill>
                  <a:schemeClr val="bg1"/>
                </a:solidFill>
              </a:rPr>
              <a:t>Thermal shock test can be used to test the material structure or composite materials, in an instant by the very high temperature and very low temperature, whether it can withstand the extent of continuous environment in order to test if there is any chemical changes or physical </a:t>
            </a:r>
            <a:r>
              <a:rPr lang="en-US" altLang="zh-TW" sz="4000" dirty="0" err="1">
                <a:solidFill>
                  <a:schemeClr val="bg1"/>
                </a:solidFill>
              </a:rPr>
              <a:t>hurtcaused</a:t>
            </a:r>
            <a:r>
              <a:rPr lang="en-US" altLang="zh-TW" sz="4000" dirty="0">
                <a:solidFill>
                  <a:schemeClr val="bg1"/>
                </a:solidFill>
              </a:rPr>
              <a:t> by the thermal expansion and </a:t>
            </a:r>
            <a:r>
              <a:rPr lang="en-US" altLang="zh-TW" sz="4000" dirty="0" err="1">
                <a:solidFill>
                  <a:schemeClr val="bg1"/>
                </a:solidFill>
              </a:rPr>
              <a:t>contractionin</a:t>
            </a:r>
            <a:r>
              <a:rPr lang="en-US" altLang="zh-TW" sz="4000" dirty="0">
                <a:solidFill>
                  <a:schemeClr val="bg1"/>
                </a:solidFill>
              </a:rPr>
              <a:t> the shortest possible time</a:t>
            </a:r>
          </a:p>
        </p:txBody>
      </p:sp>
      <p:sp>
        <p:nvSpPr>
          <p:cNvPr id="9" name="文字方塊 8">
            <a:extLst>
              <a:ext uri="{FF2B5EF4-FFF2-40B4-BE49-F238E27FC236}">
                <a16:creationId xmlns:a16="http://schemas.microsoft.com/office/drawing/2014/main" id="{D21E1059-FC35-DAC5-A145-298C9BBB5B8E}"/>
              </a:ext>
            </a:extLst>
          </p:cNvPr>
          <p:cNvSpPr txBox="1"/>
          <p:nvPr/>
        </p:nvSpPr>
        <p:spPr>
          <a:xfrm>
            <a:off x="10892948" y="11791188"/>
            <a:ext cx="9878226" cy="10565039"/>
          </a:xfrm>
          <a:prstGeom prst="rect">
            <a:avLst/>
          </a:prstGeom>
          <a:noFill/>
        </p:spPr>
        <p:txBody>
          <a:bodyPr wrap="square" rtlCol="0">
            <a:noAutofit/>
          </a:bodyPr>
          <a:lstStyle/>
          <a:p>
            <a:pPr marL="685800" indent="-685800">
              <a:buFont typeface="Wingdings" panose="05000000000000000000" pitchFamily="2" charset="2"/>
              <a:buChar char="l"/>
            </a:pPr>
            <a:r>
              <a:rPr lang="en-US" altLang="zh-TW" sz="4000" b="0" i="0" dirty="0">
                <a:solidFill>
                  <a:schemeClr val="bg1"/>
                </a:solidFill>
                <a:effectLst/>
              </a:rPr>
              <a:t>With a temperature change rate of more than 40 degrees per minute, high and low temperature shock tests are conducted under extremely harsh conditions on rapid temperature changes. </a:t>
            </a:r>
          </a:p>
          <a:p>
            <a:pPr marL="685800" indent="-685800">
              <a:buFont typeface="Wingdings" panose="05000000000000000000" pitchFamily="2" charset="2"/>
              <a:buChar char="l"/>
            </a:pPr>
            <a:r>
              <a:rPr lang="en-US" altLang="zh-TW" sz="4000" b="0" i="0" dirty="0">
                <a:solidFill>
                  <a:schemeClr val="bg1"/>
                </a:solidFill>
                <a:effectLst/>
              </a:rPr>
              <a:t>The test method includes an air tank type device that uses air to change temperature, temperature change time must be controlled to be completed within 60 seconds.</a:t>
            </a:r>
          </a:p>
          <a:p>
            <a:pPr marL="685800" indent="-685800">
              <a:buFont typeface="Wingdings" panose="05000000000000000000" pitchFamily="2" charset="2"/>
              <a:buChar char="l"/>
            </a:pPr>
            <a:endParaRPr lang="en-US" altLang="zh-TW" sz="4000" dirty="0">
              <a:solidFill>
                <a:schemeClr val="bg1"/>
              </a:solidFill>
            </a:endParaRPr>
          </a:p>
          <a:p>
            <a:pPr marL="685800" indent="-685800">
              <a:buFont typeface="Wingdings" panose="05000000000000000000" pitchFamily="2" charset="2"/>
              <a:buChar char="l"/>
            </a:pPr>
            <a:r>
              <a:rPr lang="en-US" altLang="zh-TW" sz="4000" dirty="0">
                <a:solidFill>
                  <a:schemeClr val="bg1"/>
                </a:solidFill>
              </a:rPr>
              <a:t>According to standard </a:t>
            </a:r>
          </a:p>
          <a:p>
            <a:r>
              <a:rPr lang="en-US" altLang="zh-TW" sz="4000" dirty="0">
                <a:solidFill>
                  <a:schemeClr val="bg1"/>
                </a:solidFill>
              </a:rPr>
              <a:t>      - IEC 60068-2-14 </a:t>
            </a:r>
          </a:p>
          <a:p>
            <a:r>
              <a:rPr lang="en-US" altLang="zh-TW" sz="4000" dirty="0">
                <a:solidFill>
                  <a:schemeClr val="bg1"/>
                </a:solidFill>
              </a:rPr>
              <a:t>      - MIL-STD-810H</a:t>
            </a:r>
          </a:p>
          <a:p>
            <a:pPr marL="685800" indent="-685800">
              <a:buFont typeface="Wingdings" panose="05000000000000000000" pitchFamily="2" charset="2"/>
              <a:buChar char="l"/>
            </a:pPr>
            <a:endParaRPr lang="zh-TW" altLang="en-US" sz="4000" dirty="0">
              <a:solidFill>
                <a:schemeClr val="bg1"/>
              </a:solidFill>
            </a:endParaRPr>
          </a:p>
        </p:txBody>
      </p:sp>
      <p:sp>
        <p:nvSpPr>
          <p:cNvPr id="17" name="文字方塊 16">
            <a:extLst>
              <a:ext uri="{FF2B5EF4-FFF2-40B4-BE49-F238E27FC236}">
                <a16:creationId xmlns:a16="http://schemas.microsoft.com/office/drawing/2014/main" id="{DD645CB3-A1E0-98F3-90ED-59195EF31972}"/>
              </a:ext>
            </a:extLst>
          </p:cNvPr>
          <p:cNvSpPr txBox="1"/>
          <p:nvPr/>
        </p:nvSpPr>
        <p:spPr>
          <a:xfrm>
            <a:off x="666115" y="11469638"/>
            <a:ext cx="9747189" cy="3170099"/>
          </a:xfrm>
          <a:prstGeom prst="rect">
            <a:avLst/>
          </a:prstGeom>
          <a:noFill/>
        </p:spPr>
        <p:txBody>
          <a:bodyPr wrap="square" rtlCol="0">
            <a:spAutoFit/>
          </a:bodyPr>
          <a:lstStyle/>
          <a:p>
            <a:pPr marL="685800" indent="-685800" algn="l">
              <a:buFont typeface="Wingdings" panose="05000000000000000000" pitchFamily="2" charset="2"/>
              <a:buChar char="l"/>
            </a:pPr>
            <a:r>
              <a:rPr lang="en-US" altLang="zh-TW" sz="4000" b="0" i="0" dirty="0">
                <a:solidFill>
                  <a:schemeClr val="bg1"/>
                </a:solidFill>
                <a:effectLst/>
              </a:rPr>
              <a:t>Model No. : ESPEC  TSD-100 </a:t>
            </a:r>
          </a:p>
          <a:p>
            <a:pPr marL="685800" indent="-685800" algn="l">
              <a:buFont typeface="Wingdings" panose="05000000000000000000" pitchFamily="2" charset="2"/>
              <a:buChar char="l"/>
            </a:pPr>
            <a:r>
              <a:rPr lang="en-US" altLang="zh-TW" sz="4000" b="0" i="0" dirty="0">
                <a:solidFill>
                  <a:schemeClr val="bg1"/>
                </a:solidFill>
                <a:effectLst/>
              </a:rPr>
              <a:t>Temperature Range :  -65 </a:t>
            </a:r>
            <a:r>
              <a:rPr lang="en-US" altLang="zh-TW" sz="3600" b="0" i="0" dirty="0">
                <a:solidFill>
                  <a:schemeClr val="bg1"/>
                </a:solidFill>
                <a:effectLst/>
              </a:rPr>
              <a:t>℃</a:t>
            </a:r>
            <a:r>
              <a:rPr lang="en-US" altLang="zh-TW" sz="4000" b="0" i="0" dirty="0">
                <a:solidFill>
                  <a:schemeClr val="bg1"/>
                </a:solidFill>
                <a:effectLst/>
              </a:rPr>
              <a:t> ~ 200 </a:t>
            </a:r>
            <a:r>
              <a:rPr lang="en-US" altLang="zh-TW" sz="3600" b="0" i="0" dirty="0">
                <a:solidFill>
                  <a:schemeClr val="bg1"/>
                </a:solidFill>
                <a:effectLst/>
              </a:rPr>
              <a:t>℃</a:t>
            </a:r>
          </a:p>
          <a:p>
            <a:pPr marL="571500" indent="-571500" algn="l">
              <a:buFont typeface="Wingdings" panose="05000000000000000000" pitchFamily="2" charset="2"/>
              <a:buChar char="l"/>
            </a:pPr>
            <a:r>
              <a:rPr lang="en-US" altLang="zh-TW" sz="4000" b="0" i="0" dirty="0">
                <a:solidFill>
                  <a:schemeClr val="bg1"/>
                </a:solidFill>
                <a:effectLst/>
              </a:rPr>
              <a:t> Temperature Transition Time : ≦1 minute </a:t>
            </a:r>
          </a:p>
          <a:p>
            <a:pPr marL="685800" indent="-685800" algn="l">
              <a:buFont typeface="Wingdings" panose="05000000000000000000" pitchFamily="2" charset="2"/>
              <a:buChar char="l"/>
            </a:pPr>
            <a:r>
              <a:rPr lang="en-US" altLang="zh-TW" sz="4000" b="0" i="0" dirty="0">
                <a:solidFill>
                  <a:schemeClr val="bg1"/>
                </a:solidFill>
                <a:effectLst/>
              </a:rPr>
              <a:t>Chamber Size : </a:t>
            </a:r>
          </a:p>
          <a:p>
            <a:pPr algn="l"/>
            <a:r>
              <a:rPr lang="en-US" altLang="zh-TW" sz="4000" dirty="0">
                <a:solidFill>
                  <a:schemeClr val="bg1"/>
                </a:solidFill>
              </a:rPr>
              <a:t>      </a:t>
            </a:r>
            <a:r>
              <a:rPr lang="en-US" altLang="zh-TW" sz="4000" b="0" i="0" dirty="0">
                <a:solidFill>
                  <a:schemeClr val="bg1"/>
                </a:solidFill>
                <a:effectLst/>
              </a:rPr>
              <a:t>71 cm (W) × 41 cm (H) × 34.5cm (D)</a:t>
            </a:r>
          </a:p>
        </p:txBody>
      </p:sp>
      <p:sp>
        <p:nvSpPr>
          <p:cNvPr id="22" name="文字方塊 21">
            <a:extLst>
              <a:ext uri="{FF2B5EF4-FFF2-40B4-BE49-F238E27FC236}">
                <a16:creationId xmlns:a16="http://schemas.microsoft.com/office/drawing/2014/main" id="{5561CFBA-0F4A-9AFE-EEA3-9F8B0AB6175A}"/>
              </a:ext>
            </a:extLst>
          </p:cNvPr>
          <p:cNvSpPr txBox="1"/>
          <p:nvPr/>
        </p:nvSpPr>
        <p:spPr>
          <a:xfrm>
            <a:off x="649719" y="22522161"/>
            <a:ext cx="9747189" cy="6863417"/>
          </a:xfrm>
          <a:prstGeom prst="rect">
            <a:avLst/>
          </a:prstGeom>
          <a:noFill/>
        </p:spPr>
        <p:txBody>
          <a:bodyPr wrap="square" rtlCol="0">
            <a:spAutoFit/>
          </a:bodyPr>
          <a:lstStyle/>
          <a:p>
            <a:pPr marL="685800" indent="-685800" algn="l">
              <a:buFont typeface="Wingdings" panose="05000000000000000000" pitchFamily="2" charset="2"/>
              <a:buChar char="l"/>
            </a:pPr>
            <a:r>
              <a:rPr lang="en-US" altLang="zh-TW" sz="4000" b="0" i="0" dirty="0">
                <a:solidFill>
                  <a:schemeClr val="bg1"/>
                </a:solidFill>
                <a:effectLst/>
              </a:rPr>
              <a:t>Model No. : </a:t>
            </a:r>
          </a:p>
          <a:p>
            <a:pPr marL="571500" indent="-571500" algn="l">
              <a:buFont typeface="Wingdings" panose="05000000000000000000" pitchFamily="2" charset="2"/>
              <a:buChar char="Ø"/>
            </a:pPr>
            <a:r>
              <a:rPr lang="en-US" altLang="zh-TW" sz="4000" b="0" i="0" dirty="0">
                <a:solidFill>
                  <a:schemeClr val="bg1"/>
                </a:solidFill>
                <a:effectLst/>
              </a:rPr>
              <a:t>GIANT FORCE  GTST-720-65-AW-2</a:t>
            </a:r>
          </a:p>
          <a:p>
            <a:pPr marL="571500" indent="-571500">
              <a:buFont typeface="Arial" panose="020B0604020202020204" pitchFamily="34" charset="0"/>
              <a:buChar char="•"/>
            </a:pPr>
            <a:r>
              <a:rPr lang="en-US" altLang="zh-TW" sz="4000" b="0" i="0" dirty="0">
                <a:solidFill>
                  <a:schemeClr val="bg1"/>
                </a:solidFill>
                <a:effectLst/>
              </a:rPr>
              <a:t>Temperature Range :  -40 </a:t>
            </a:r>
            <a:r>
              <a:rPr lang="en-US" altLang="zh-TW" sz="3600" b="0" i="0" dirty="0">
                <a:solidFill>
                  <a:schemeClr val="bg1"/>
                </a:solidFill>
                <a:effectLst/>
              </a:rPr>
              <a:t>℃</a:t>
            </a:r>
            <a:r>
              <a:rPr lang="en-US" altLang="zh-TW" sz="4000" b="0" i="0" dirty="0">
                <a:solidFill>
                  <a:schemeClr val="bg1"/>
                </a:solidFill>
                <a:effectLst/>
              </a:rPr>
              <a:t> ~ 150 </a:t>
            </a:r>
            <a:r>
              <a:rPr lang="en-US" altLang="zh-TW" sz="3600" b="0" i="0" dirty="0">
                <a:solidFill>
                  <a:schemeClr val="bg1"/>
                </a:solidFill>
                <a:effectLst/>
              </a:rPr>
              <a:t>℃</a:t>
            </a:r>
          </a:p>
          <a:p>
            <a:pPr marL="571500" indent="-571500">
              <a:buFont typeface="Arial" panose="020B0604020202020204" pitchFamily="34" charset="0"/>
              <a:buChar char="•"/>
            </a:pPr>
            <a:r>
              <a:rPr lang="en-US" altLang="zh-TW" sz="4000" dirty="0">
                <a:solidFill>
                  <a:schemeClr val="bg1"/>
                </a:solidFill>
              </a:rPr>
              <a:t>Temperature Transition Time : ≦1 minute</a:t>
            </a:r>
          </a:p>
          <a:p>
            <a:pPr marL="571500" indent="-571500">
              <a:buFont typeface="Arial" panose="020B0604020202020204" pitchFamily="34" charset="0"/>
              <a:buChar char="•"/>
            </a:pPr>
            <a:r>
              <a:rPr lang="en-US" altLang="zh-TW" sz="4000" dirty="0">
                <a:solidFill>
                  <a:schemeClr val="bg1"/>
                </a:solidFill>
              </a:rPr>
              <a:t>Chamber Size : </a:t>
            </a:r>
          </a:p>
          <a:p>
            <a:r>
              <a:rPr lang="zh-TW" altLang="en-US" sz="4000" b="0" i="0" dirty="0">
                <a:solidFill>
                  <a:schemeClr val="bg1"/>
                </a:solidFill>
                <a:effectLst/>
              </a:rPr>
              <a:t>      </a:t>
            </a:r>
            <a:r>
              <a:rPr lang="en-US" altLang="zh-TW" sz="4000" b="0" i="0" dirty="0">
                <a:solidFill>
                  <a:schemeClr val="bg1"/>
                </a:solidFill>
                <a:effectLst/>
              </a:rPr>
              <a:t>70 cm (W) × 70 cm (H) × 160 cm (D)</a:t>
            </a:r>
          </a:p>
          <a:p>
            <a:pPr marL="571500" indent="-571500" algn="l">
              <a:buFont typeface="Wingdings" panose="05000000000000000000" pitchFamily="2" charset="2"/>
              <a:buChar char="Ø"/>
            </a:pPr>
            <a:r>
              <a:rPr lang="en-US" altLang="zh-TW" sz="4000" b="0" i="0" dirty="0">
                <a:solidFill>
                  <a:schemeClr val="bg1"/>
                </a:solidFill>
                <a:effectLst/>
              </a:rPr>
              <a:t>GIANT FORCE  GTST-1800-65-AW-2 </a:t>
            </a:r>
          </a:p>
          <a:p>
            <a:pPr marL="571500" indent="-571500" algn="l">
              <a:buFont typeface="Arial" panose="020B0604020202020204" pitchFamily="34" charset="0"/>
              <a:buChar char="•"/>
            </a:pPr>
            <a:r>
              <a:rPr lang="en-US" altLang="zh-TW" sz="4000" b="0" i="0" dirty="0">
                <a:solidFill>
                  <a:schemeClr val="bg1"/>
                </a:solidFill>
                <a:effectLst/>
              </a:rPr>
              <a:t>Temperature Range :  -50 </a:t>
            </a:r>
            <a:r>
              <a:rPr lang="en-US" altLang="zh-TW" sz="3600" b="0" i="0" dirty="0">
                <a:solidFill>
                  <a:schemeClr val="bg1"/>
                </a:solidFill>
                <a:effectLst/>
              </a:rPr>
              <a:t>℃</a:t>
            </a:r>
            <a:r>
              <a:rPr lang="en-US" altLang="zh-TW" sz="4000" b="0" i="0" dirty="0">
                <a:solidFill>
                  <a:schemeClr val="bg1"/>
                </a:solidFill>
                <a:effectLst/>
              </a:rPr>
              <a:t> ~ 150 </a:t>
            </a:r>
            <a:r>
              <a:rPr lang="en-US" altLang="zh-TW" sz="3600" b="0" i="0" dirty="0">
                <a:solidFill>
                  <a:schemeClr val="bg1"/>
                </a:solidFill>
                <a:effectLst/>
              </a:rPr>
              <a:t>℃</a:t>
            </a:r>
            <a:r>
              <a:rPr lang="en-US" altLang="zh-TW" sz="4000" b="0" i="0" dirty="0">
                <a:solidFill>
                  <a:schemeClr val="bg1"/>
                </a:solidFill>
                <a:effectLst/>
              </a:rPr>
              <a:t> </a:t>
            </a:r>
          </a:p>
          <a:p>
            <a:pPr marL="571500" indent="-571500" algn="l">
              <a:buFont typeface="Arial" panose="020B0604020202020204" pitchFamily="34" charset="0"/>
              <a:buChar char="•"/>
            </a:pPr>
            <a:r>
              <a:rPr lang="en-US" altLang="zh-TW" sz="4000" b="0" i="0" dirty="0">
                <a:solidFill>
                  <a:schemeClr val="bg1"/>
                </a:solidFill>
                <a:effectLst/>
              </a:rPr>
              <a:t>Temperature Transition Time : ≦1 minute </a:t>
            </a:r>
          </a:p>
          <a:p>
            <a:pPr marL="571500" indent="-571500" algn="l">
              <a:buFont typeface="Arial" panose="020B0604020202020204" pitchFamily="34" charset="0"/>
              <a:buChar char="•"/>
            </a:pPr>
            <a:r>
              <a:rPr lang="en-US" altLang="zh-TW" sz="4000" b="0" i="0" dirty="0">
                <a:solidFill>
                  <a:schemeClr val="bg1"/>
                </a:solidFill>
                <a:effectLst/>
              </a:rPr>
              <a:t>Chamber Size : </a:t>
            </a:r>
          </a:p>
          <a:p>
            <a:r>
              <a:rPr lang="zh-TW" altLang="en-US" sz="4000" b="0" i="0" dirty="0">
                <a:solidFill>
                  <a:schemeClr val="bg1"/>
                </a:solidFill>
                <a:effectLst/>
              </a:rPr>
              <a:t>      </a:t>
            </a:r>
            <a:r>
              <a:rPr lang="en-US" altLang="zh-TW" sz="4000" b="0" i="0" dirty="0">
                <a:solidFill>
                  <a:schemeClr val="bg1"/>
                </a:solidFill>
                <a:effectLst/>
              </a:rPr>
              <a:t>100 cm (W) × 100 cm (H) × 180 cm (D)</a:t>
            </a:r>
          </a:p>
        </p:txBody>
      </p:sp>
      <p:cxnSp>
        <p:nvCxnSpPr>
          <p:cNvPr id="25" name="直線接點 24">
            <a:extLst>
              <a:ext uri="{FF2B5EF4-FFF2-40B4-BE49-F238E27FC236}">
                <a16:creationId xmlns:a16="http://schemas.microsoft.com/office/drawing/2014/main" id="{70A3D31B-2D8C-BB29-CA97-8D69CCC35963}"/>
              </a:ext>
            </a:extLst>
          </p:cNvPr>
          <p:cNvCxnSpPr>
            <a:cxnSpLocks/>
          </p:cNvCxnSpPr>
          <p:nvPr/>
        </p:nvCxnSpPr>
        <p:spPr>
          <a:xfrm>
            <a:off x="403349" y="14925871"/>
            <a:ext cx="9993559" cy="0"/>
          </a:xfrm>
          <a:prstGeom prst="line">
            <a:avLst/>
          </a:prstGeom>
          <a:ln w="76200"/>
        </p:spPr>
        <p:style>
          <a:lnRef idx="3">
            <a:schemeClr val="accent5"/>
          </a:lnRef>
          <a:fillRef idx="0">
            <a:schemeClr val="accent5"/>
          </a:fillRef>
          <a:effectRef idx="2">
            <a:schemeClr val="accent5"/>
          </a:effectRef>
          <a:fontRef idx="minor">
            <a:schemeClr val="tx1"/>
          </a:fontRef>
        </p:style>
      </p:cxnSp>
      <p:pic>
        <p:nvPicPr>
          <p:cNvPr id="14" name="圖片 13">
            <a:extLst>
              <a:ext uri="{FF2B5EF4-FFF2-40B4-BE49-F238E27FC236}">
                <a16:creationId xmlns:a16="http://schemas.microsoft.com/office/drawing/2014/main" id="{ACCE0EFB-3A50-AC4A-6419-4C96DB8C05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12073" y="20919842"/>
            <a:ext cx="8987862" cy="6367305"/>
          </a:xfrm>
          <a:prstGeom prst="rect">
            <a:avLst/>
          </a:prstGeom>
          <a:noFill/>
          <a:ln>
            <a:noFill/>
          </a:ln>
        </p:spPr>
      </p:pic>
      <p:pic>
        <p:nvPicPr>
          <p:cNvPr id="18" name="圖片 17" descr="一張含有 機器, 室內 的圖片&#10;&#10;自動產生的描述">
            <a:extLst>
              <a:ext uri="{FF2B5EF4-FFF2-40B4-BE49-F238E27FC236}">
                <a16:creationId xmlns:a16="http://schemas.microsoft.com/office/drawing/2014/main" id="{01B6110C-014C-EC7E-AE3A-16CB8864F2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694491" y="4385842"/>
            <a:ext cx="5368854" cy="6797662"/>
          </a:xfrm>
          <a:prstGeom prst="rect">
            <a:avLst/>
          </a:prstGeom>
        </p:spPr>
      </p:pic>
      <p:pic>
        <p:nvPicPr>
          <p:cNvPr id="3" name="圖片 2">
            <a:extLst>
              <a:ext uri="{FF2B5EF4-FFF2-40B4-BE49-F238E27FC236}">
                <a16:creationId xmlns:a16="http://schemas.microsoft.com/office/drawing/2014/main" id="{01288B70-D5B0-8810-1AF5-99DAA7823E68}"/>
              </a:ext>
            </a:extLst>
          </p:cNvPr>
          <p:cNvPicPr>
            <a:picLocks noChangeAspect="1"/>
          </p:cNvPicPr>
          <p:nvPr/>
        </p:nvPicPr>
        <p:blipFill>
          <a:blip r:embed="rId6"/>
          <a:stretch>
            <a:fillRect/>
          </a:stretch>
        </p:blipFill>
        <p:spPr>
          <a:xfrm>
            <a:off x="1728323" y="15929396"/>
            <a:ext cx="7622772" cy="6216909"/>
          </a:xfrm>
          <a:prstGeom prst="rect">
            <a:avLst/>
          </a:prstGeom>
        </p:spPr>
      </p:pic>
      <p:pic>
        <p:nvPicPr>
          <p:cNvPr id="5" name="圖片 4" descr="一張含有 字型, 圖形, 螢幕擷取畫面, 標誌 的圖片&#10;&#10;自動產生的描述">
            <a:extLst>
              <a:ext uri="{FF2B5EF4-FFF2-40B4-BE49-F238E27FC236}">
                <a16:creationId xmlns:a16="http://schemas.microsoft.com/office/drawing/2014/main" id="{385212C7-C3EE-9EB0-64F2-3B8612D9BE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04039" y="28656593"/>
            <a:ext cx="5571941" cy="1323602"/>
          </a:xfrm>
          <a:prstGeom prst="rect">
            <a:avLst/>
          </a:prstGeom>
        </p:spPr>
      </p:pic>
    </p:spTree>
    <p:extLst>
      <p:ext uri="{BB962C8B-B14F-4D97-AF65-F5344CB8AC3E}">
        <p14:creationId xmlns:p14="http://schemas.microsoft.com/office/powerpoint/2010/main" val="40344722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descr="一張含有 藍色, 螢幕擷取畫面, 水, 電子藍 的圖片">
            <a:extLst>
              <a:ext uri="{FF2B5EF4-FFF2-40B4-BE49-F238E27FC236}">
                <a16:creationId xmlns:a16="http://schemas.microsoft.com/office/drawing/2014/main" id="{DF44FFDB-24E6-7BAD-B58E-4AC1012B86CD}"/>
              </a:ext>
            </a:extLst>
          </p:cNvPr>
          <p:cNvPicPr>
            <a:picLocks noChangeAspect="1"/>
          </p:cNvPicPr>
          <p:nvPr/>
        </p:nvPicPr>
        <p:blipFill>
          <a:blip r:embed="rId2">
            <a:alphaModFix amt="80000"/>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rot="16200000">
            <a:off x="-4438689" y="4425706"/>
            <a:ext cx="30261007" cy="21383628"/>
          </a:xfrm>
          <a:prstGeom prst="rect">
            <a:avLst/>
          </a:prstGeom>
        </p:spPr>
      </p:pic>
      <p:sp>
        <p:nvSpPr>
          <p:cNvPr id="6" name="文字方塊 5">
            <a:extLst>
              <a:ext uri="{FF2B5EF4-FFF2-40B4-BE49-F238E27FC236}">
                <a16:creationId xmlns:a16="http://schemas.microsoft.com/office/drawing/2014/main" id="{DB31E649-3067-6FD7-0D53-2AE369F2EC66}"/>
              </a:ext>
            </a:extLst>
          </p:cNvPr>
          <p:cNvSpPr txBox="1"/>
          <p:nvPr/>
        </p:nvSpPr>
        <p:spPr>
          <a:xfrm>
            <a:off x="141041" y="983691"/>
            <a:ext cx="21101537" cy="1354217"/>
          </a:xfrm>
          <a:prstGeom prst="rect">
            <a:avLst/>
          </a:prstGeom>
          <a:gradFill flip="none" rotWithShape="1">
            <a:gsLst>
              <a:gs pos="98000">
                <a:schemeClr val="accent1">
                  <a:lumMod val="50000"/>
                </a:schemeClr>
              </a:gs>
              <a:gs pos="100000">
                <a:schemeClr val="accent3">
                  <a:lumMod val="60000"/>
                  <a:lumOff val="40000"/>
                </a:schemeClr>
              </a:gs>
            </a:gsLst>
            <a:lin ang="16200000" scaled="1"/>
            <a:tileRect/>
          </a:gradFill>
          <a:ln>
            <a:noFill/>
          </a:ln>
          <a:effectLst>
            <a:softEdge rad="4191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TW" sz="8200" b="1" dirty="0"/>
              <a:t>Salt Spray Test Equipment</a:t>
            </a:r>
            <a:endParaRPr lang="zh-TW" altLang="en-US" sz="8200" b="1" dirty="0"/>
          </a:p>
        </p:txBody>
      </p:sp>
      <p:sp>
        <p:nvSpPr>
          <p:cNvPr id="10" name="文字方塊 9">
            <a:extLst>
              <a:ext uri="{FF2B5EF4-FFF2-40B4-BE49-F238E27FC236}">
                <a16:creationId xmlns:a16="http://schemas.microsoft.com/office/drawing/2014/main" id="{69FA1BDC-8D00-EDFF-7B50-264E59DE8DA7}"/>
              </a:ext>
            </a:extLst>
          </p:cNvPr>
          <p:cNvSpPr txBox="1"/>
          <p:nvPr/>
        </p:nvSpPr>
        <p:spPr>
          <a:xfrm>
            <a:off x="1307868" y="2947407"/>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Introduction</a:t>
            </a:r>
            <a:endParaRPr lang="zh-TW" altLang="en-US" sz="6000" b="1" dirty="0">
              <a:solidFill>
                <a:schemeClr val="accent1">
                  <a:lumMod val="50000"/>
                </a:schemeClr>
              </a:solidFill>
            </a:endParaRPr>
          </a:p>
        </p:txBody>
      </p:sp>
      <p:sp>
        <p:nvSpPr>
          <p:cNvPr id="12" name="文字方塊 11">
            <a:extLst>
              <a:ext uri="{FF2B5EF4-FFF2-40B4-BE49-F238E27FC236}">
                <a16:creationId xmlns:a16="http://schemas.microsoft.com/office/drawing/2014/main" id="{C5213270-C5E9-9055-4080-4E43B882538D}"/>
              </a:ext>
            </a:extLst>
          </p:cNvPr>
          <p:cNvSpPr txBox="1"/>
          <p:nvPr/>
        </p:nvSpPr>
        <p:spPr>
          <a:xfrm>
            <a:off x="1307867" y="18420455"/>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Test Principle</a:t>
            </a:r>
            <a:endParaRPr lang="zh-TW" altLang="en-US" sz="6000" b="1" dirty="0">
              <a:solidFill>
                <a:schemeClr val="accent1">
                  <a:lumMod val="50000"/>
                </a:schemeClr>
              </a:solidFill>
            </a:endParaRPr>
          </a:p>
        </p:txBody>
      </p:sp>
      <p:sp>
        <p:nvSpPr>
          <p:cNvPr id="13" name="文字方塊 12">
            <a:extLst>
              <a:ext uri="{FF2B5EF4-FFF2-40B4-BE49-F238E27FC236}">
                <a16:creationId xmlns:a16="http://schemas.microsoft.com/office/drawing/2014/main" id="{B178DD5E-B40B-98EC-27EA-6633FEC198DA}"/>
              </a:ext>
            </a:extLst>
          </p:cNvPr>
          <p:cNvSpPr txBox="1"/>
          <p:nvPr/>
        </p:nvSpPr>
        <p:spPr>
          <a:xfrm>
            <a:off x="11612071" y="2947406"/>
            <a:ext cx="8463687" cy="1015663"/>
          </a:xfrm>
          <a:prstGeom prst="rect">
            <a:avLst/>
          </a:prstGeom>
          <a:gradFill>
            <a:gsLst>
              <a:gs pos="98000">
                <a:schemeClr val="accent5">
                  <a:lumMod val="60000"/>
                  <a:lumOff val="40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accent1">
                    <a:lumMod val="50000"/>
                  </a:schemeClr>
                </a:solidFill>
              </a:rPr>
              <a:t>Test Procedure</a:t>
            </a:r>
            <a:endParaRPr lang="zh-TW" altLang="en-US" sz="6000" b="1" dirty="0">
              <a:solidFill>
                <a:schemeClr val="accent1">
                  <a:lumMod val="50000"/>
                </a:schemeClr>
              </a:solidFill>
            </a:endParaRPr>
          </a:p>
        </p:txBody>
      </p:sp>
      <p:sp>
        <p:nvSpPr>
          <p:cNvPr id="2" name="文字方塊 1">
            <a:extLst>
              <a:ext uri="{FF2B5EF4-FFF2-40B4-BE49-F238E27FC236}">
                <a16:creationId xmlns:a16="http://schemas.microsoft.com/office/drawing/2014/main" id="{99F41A06-C2B6-0007-8086-284DE789240C}"/>
              </a:ext>
            </a:extLst>
          </p:cNvPr>
          <p:cNvSpPr txBox="1"/>
          <p:nvPr/>
        </p:nvSpPr>
        <p:spPr>
          <a:xfrm>
            <a:off x="649719" y="12388721"/>
            <a:ext cx="9747189" cy="5767861"/>
          </a:xfrm>
          <a:prstGeom prst="rect">
            <a:avLst/>
          </a:prstGeom>
          <a:noFill/>
        </p:spPr>
        <p:txBody>
          <a:bodyPr wrap="square" rtlCol="0">
            <a:spAutoFit/>
          </a:bodyPr>
          <a:lstStyle/>
          <a:p>
            <a:pPr marL="685800" indent="-685800" algn="l">
              <a:buFont typeface="Wingdings" panose="05000000000000000000" pitchFamily="2" charset="2"/>
              <a:buChar char="l"/>
            </a:pPr>
            <a:r>
              <a:rPr lang="en-US" altLang="zh-TW" sz="4000" b="0" i="0" dirty="0">
                <a:solidFill>
                  <a:schemeClr val="bg1"/>
                </a:solidFill>
                <a:effectLst/>
              </a:rPr>
              <a:t>Model No. : Pin Tai  SSL-S90 </a:t>
            </a:r>
          </a:p>
          <a:p>
            <a:pPr marL="685800" indent="-685800" algn="l">
              <a:buFont typeface="Wingdings" panose="05000000000000000000" pitchFamily="2" charset="2"/>
              <a:buChar char="l"/>
            </a:pPr>
            <a:r>
              <a:rPr lang="en-US" altLang="zh-TW" sz="4000" b="0" i="0" dirty="0">
                <a:solidFill>
                  <a:schemeClr val="bg1"/>
                </a:solidFill>
                <a:effectLst/>
              </a:rPr>
              <a:t>Salt solution :  (5 ± 1) wt.% NaCl solution </a:t>
            </a:r>
          </a:p>
          <a:p>
            <a:pPr marL="685800" indent="-685800" algn="l">
              <a:buFont typeface="Wingdings" panose="05000000000000000000" pitchFamily="2" charset="2"/>
              <a:buChar char="l"/>
            </a:pPr>
            <a:r>
              <a:rPr lang="en-US" altLang="zh-TW" sz="4000" b="0" i="0" dirty="0">
                <a:solidFill>
                  <a:schemeClr val="bg1"/>
                </a:solidFill>
                <a:effectLst/>
              </a:rPr>
              <a:t>PH of solution : 6.5 to 7.2 </a:t>
            </a:r>
          </a:p>
          <a:p>
            <a:pPr marL="685800" indent="-685800" algn="l">
              <a:buFont typeface="Wingdings" panose="05000000000000000000" pitchFamily="2" charset="2"/>
              <a:buChar char="l"/>
            </a:pPr>
            <a:r>
              <a:rPr lang="en-US" altLang="zh-TW" sz="4000" b="0" i="0" dirty="0">
                <a:solidFill>
                  <a:schemeClr val="bg1"/>
                </a:solidFill>
                <a:effectLst/>
              </a:rPr>
              <a:t>Temperature : (35 ± 2) </a:t>
            </a:r>
            <a:r>
              <a:rPr lang="en-US" altLang="zh-TW" sz="3600" b="0" i="0" dirty="0">
                <a:solidFill>
                  <a:schemeClr val="bg1"/>
                </a:solidFill>
                <a:effectLst/>
              </a:rPr>
              <a:t>℃</a:t>
            </a:r>
            <a:r>
              <a:rPr lang="en-US" altLang="zh-TW" sz="4000" b="0" i="0" dirty="0">
                <a:solidFill>
                  <a:schemeClr val="bg1"/>
                </a:solidFill>
                <a:effectLst/>
              </a:rPr>
              <a:t> </a:t>
            </a:r>
          </a:p>
          <a:p>
            <a:pPr marL="685800" indent="-685800" algn="l">
              <a:buFont typeface="Wingdings" panose="05000000000000000000" pitchFamily="2" charset="2"/>
              <a:buChar char="l"/>
            </a:pPr>
            <a:r>
              <a:rPr lang="en-US" altLang="zh-TW" sz="4000" b="0" i="0" dirty="0">
                <a:solidFill>
                  <a:schemeClr val="bg1"/>
                </a:solidFill>
                <a:effectLst/>
              </a:rPr>
              <a:t>Quantity of fog : </a:t>
            </a:r>
          </a:p>
          <a:p>
            <a:pPr algn="l"/>
            <a:r>
              <a:rPr lang="en-US" altLang="zh-TW" sz="4000" dirty="0">
                <a:solidFill>
                  <a:schemeClr val="bg1"/>
                </a:solidFill>
              </a:rPr>
              <a:t>      </a:t>
            </a:r>
            <a:r>
              <a:rPr lang="en-US" altLang="zh-TW" sz="4000" b="0" i="0" dirty="0">
                <a:solidFill>
                  <a:schemeClr val="bg1"/>
                </a:solidFill>
                <a:effectLst/>
              </a:rPr>
              <a:t>(1.0 ~ 2.0) ml/ 80 cm</a:t>
            </a:r>
            <a:r>
              <a:rPr lang="en-US" altLang="zh-TW" sz="4000" b="0" i="0" baseline="30000" dirty="0">
                <a:solidFill>
                  <a:schemeClr val="bg1"/>
                </a:solidFill>
                <a:effectLst/>
              </a:rPr>
              <a:t>2</a:t>
            </a:r>
            <a:r>
              <a:rPr lang="en-US" altLang="zh-TW" sz="4000" b="0" i="0" dirty="0">
                <a:solidFill>
                  <a:schemeClr val="bg1"/>
                </a:solidFill>
                <a:effectLst/>
              </a:rPr>
              <a:t>/ hour </a:t>
            </a:r>
          </a:p>
          <a:p>
            <a:pPr marL="685800" indent="-685800" algn="l">
              <a:buFont typeface="Wingdings" panose="05000000000000000000" pitchFamily="2" charset="2"/>
              <a:buChar char="l"/>
            </a:pPr>
            <a:r>
              <a:rPr lang="en-US" altLang="zh-TW" sz="4000" b="0" i="0" dirty="0">
                <a:solidFill>
                  <a:schemeClr val="bg1"/>
                </a:solidFill>
                <a:effectLst/>
              </a:rPr>
              <a:t>Chamber Size : </a:t>
            </a:r>
          </a:p>
          <a:p>
            <a:pPr algn="l"/>
            <a:r>
              <a:rPr lang="en-US" altLang="zh-TW" sz="4000" dirty="0">
                <a:solidFill>
                  <a:schemeClr val="bg1"/>
                </a:solidFill>
              </a:rPr>
              <a:t>      </a:t>
            </a:r>
            <a:r>
              <a:rPr lang="en-US" altLang="zh-TW" sz="4000" b="0" i="0" dirty="0">
                <a:solidFill>
                  <a:schemeClr val="bg1"/>
                </a:solidFill>
                <a:effectLst/>
              </a:rPr>
              <a:t>90 cm (L) × 60 cm (W) × 50 cm (H)</a:t>
            </a:r>
          </a:p>
          <a:p>
            <a:endParaRPr lang="zh-TW" altLang="en-US" dirty="0"/>
          </a:p>
        </p:txBody>
      </p:sp>
      <p:sp>
        <p:nvSpPr>
          <p:cNvPr id="7" name="文字方塊 6">
            <a:extLst>
              <a:ext uri="{FF2B5EF4-FFF2-40B4-BE49-F238E27FC236}">
                <a16:creationId xmlns:a16="http://schemas.microsoft.com/office/drawing/2014/main" id="{73F936E8-FB6D-4EC0-B826-CD52F7540E06}"/>
              </a:ext>
            </a:extLst>
          </p:cNvPr>
          <p:cNvSpPr txBox="1"/>
          <p:nvPr/>
        </p:nvSpPr>
        <p:spPr>
          <a:xfrm>
            <a:off x="649718" y="19904906"/>
            <a:ext cx="9747189" cy="3785652"/>
          </a:xfrm>
          <a:prstGeom prst="rect">
            <a:avLst/>
          </a:prstGeom>
          <a:noFill/>
        </p:spPr>
        <p:txBody>
          <a:bodyPr wrap="square" rtlCol="0">
            <a:spAutoFit/>
          </a:bodyPr>
          <a:lstStyle/>
          <a:p>
            <a:pPr marL="685800" indent="-685800">
              <a:buFont typeface="Wingdings" panose="05000000000000000000" pitchFamily="2" charset="2"/>
              <a:buChar char="l"/>
            </a:pPr>
            <a:r>
              <a:rPr lang="en-US" altLang="zh-TW" sz="4000" b="0" i="0" dirty="0">
                <a:solidFill>
                  <a:schemeClr val="bg1"/>
                </a:solidFill>
                <a:effectLst/>
              </a:rPr>
              <a:t>It is suitable for testing various metal materials and products. After anti-corrosion treatments such as paint coating, electroplating, inorganic and organic films, anodizing, and anti-rust oil, the product's salt spray corrosion resistance is tested.</a:t>
            </a:r>
            <a:endParaRPr lang="zh-TW" altLang="en-US" sz="4000" dirty="0">
              <a:solidFill>
                <a:schemeClr val="bg1"/>
              </a:solidFill>
            </a:endParaRPr>
          </a:p>
        </p:txBody>
      </p:sp>
      <p:sp>
        <p:nvSpPr>
          <p:cNvPr id="9" name="文字方塊 8">
            <a:extLst>
              <a:ext uri="{FF2B5EF4-FFF2-40B4-BE49-F238E27FC236}">
                <a16:creationId xmlns:a16="http://schemas.microsoft.com/office/drawing/2014/main" id="{D21E1059-FC35-DAC5-A145-298C9BBB5B8E}"/>
              </a:ext>
            </a:extLst>
          </p:cNvPr>
          <p:cNvSpPr txBox="1"/>
          <p:nvPr/>
        </p:nvSpPr>
        <p:spPr>
          <a:xfrm>
            <a:off x="10986719" y="4572568"/>
            <a:ext cx="9878226" cy="5884418"/>
          </a:xfrm>
          <a:prstGeom prst="rect">
            <a:avLst/>
          </a:prstGeom>
          <a:noFill/>
        </p:spPr>
        <p:txBody>
          <a:bodyPr wrap="square" rtlCol="0">
            <a:noAutofit/>
          </a:bodyPr>
          <a:lstStyle/>
          <a:p>
            <a:pPr marL="685800" indent="-685800">
              <a:buFont typeface="Wingdings" panose="05000000000000000000" pitchFamily="2" charset="2"/>
              <a:buChar char="l"/>
            </a:pPr>
            <a:r>
              <a:rPr lang="en-US" altLang="zh-TW" sz="4000" dirty="0">
                <a:solidFill>
                  <a:schemeClr val="bg1"/>
                </a:solidFill>
              </a:rPr>
              <a:t>According to standard </a:t>
            </a:r>
          </a:p>
          <a:p>
            <a:r>
              <a:rPr lang="en-US" altLang="zh-TW" sz="4000" dirty="0">
                <a:solidFill>
                  <a:schemeClr val="bg1"/>
                </a:solidFill>
              </a:rPr>
              <a:t>      - IEC 60068-2-11 Ka </a:t>
            </a:r>
          </a:p>
          <a:p>
            <a:r>
              <a:rPr lang="en-US" altLang="zh-TW" sz="4000" dirty="0">
                <a:solidFill>
                  <a:schemeClr val="bg1"/>
                </a:solidFill>
              </a:rPr>
              <a:t>      - IEC 60068-2-52 kb (Method 1</a:t>
            </a:r>
            <a:r>
              <a:rPr lang="zh-TW" altLang="en-US" sz="4000" dirty="0">
                <a:solidFill>
                  <a:schemeClr val="bg1"/>
                </a:solidFill>
              </a:rPr>
              <a:t>、</a:t>
            </a:r>
            <a:r>
              <a:rPr lang="en-US" altLang="zh-TW" sz="4000" dirty="0">
                <a:solidFill>
                  <a:schemeClr val="bg1"/>
                </a:solidFill>
              </a:rPr>
              <a:t>2) </a:t>
            </a:r>
          </a:p>
          <a:p>
            <a:r>
              <a:rPr lang="en-US" altLang="zh-TW" sz="4000" dirty="0">
                <a:solidFill>
                  <a:schemeClr val="bg1"/>
                </a:solidFill>
              </a:rPr>
              <a:t>      - ASTM B117 </a:t>
            </a:r>
          </a:p>
          <a:p>
            <a:r>
              <a:rPr lang="en-US" altLang="zh-TW" sz="4000" dirty="0">
                <a:solidFill>
                  <a:schemeClr val="bg1"/>
                </a:solidFill>
              </a:rPr>
              <a:t>      - ISO 9227 (NSS test) </a:t>
            </a:r>
          </a:p>
          <a:p>
            <a:r>
              <a:rPr lang="en-US" altLang="zh-TW" sz="4000" dirty="0">
                <a:solidFill>
                  <a:schemeClr val="bg1"/>
                </a:solidFill>
              </a:rPr>
              <a:t>      - CNS 8886 </a:t>
            </a:r>
          </a:p>
          <a:p>
            <a:r>
              <a:rPr lang="en-US" altLang="zh-TW" sz="4000" dirty="0">
                <a:solidFill>
                  <a:schemeClr val="bg1"/>
                </a:solidFill>
              </a:rPr>
              <a:t>      - ISO 16750-4</a:t>
            </a:r>
          </a:p>
          <a:p>
            <a:r>
              <a:rPr lang="en-US" altLang="zh-TW" sz="4000" dirty="0">
                <a:solidFill>
                  <a:schemeClr val="bg1"/>
                </a:solidFill>
              </a:rPr>
              <a:t> </a:t>
            </a:r>
          </a:p>
          <a:p>
            <a:pPr marL="685800" indent="-685800">
              <a:buFont typeface="Wingdings" panose="05000000000000000000" pitchFamily="2" charset="2"/>
              <a:buChar char="l"/>
            </a:pPr>
            <a:endParaRPr lang="zh-TW" altLang="en-US" sz="4000" dirty="0">
              <a:solidFill>
                <a:schemeClr val="bg1"/>
              </a:solidFill>
            </a:endParaRPr>
          </a:p>
        </p:txBody>
      </p:sp>
      <p:pic>
        <p:nvPicPr>
          <p:cNvPr id="15" name="圖片 14">
            <a:extLst>
              <a:ext uri="{FF2B5EF4-FFF2-40B4-BE49-F238E27FC236}">
                <a16:creationId xmlns:a16="http://schemas.microsoft.com/office/drawing/2014/main" id="{448F5243-6EC0-629F-5522-F5AC978D39E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12070" y="9538934"/>
            <a:ext cx="8999999" cy="8430194"/>
          </a:xfrm>
          <a:prstGeom prst="rect">
            <a:avLst/>
          </a:prstGeom>
          <a:noFill/>
          <a:ln>
            <a:noFill/>
          </a:ln>
        </p:spPr>
      </p:pic>
      <p:pic>
        <p:nvPicPr>
          <p:cNvPr id="16" name="圖片 15">
            <a:extLst>
              <a:ext uri="{FF2B5EF4-FFF2-40B4-BE49-F238E27FC236}">
                <a16:creationId xmlns:a16="http://schemas.microsoft.com/office/drawing/2014/main" id="{E00AA6FC-3A6F-46BE-CDA3-20800849C6A8}"/>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12070" y="18854222"/>
            <a:ext cx="8999999" cy="7479637"/>
          </a:xfrm>
          <a:prstGeom prst="rect">
            <a:avLst/>
          </a:prstGeom>
          <a:noFill/>
          <a:ln>
            <a:noFill/>
          </a:ln>
        </p:spPr>
      </p:pic>
      <p:pic>
        <p:nvPicPr>
          <p:cNvPr id="5" name="圖片 4">
            <a:extLst>
              <a:ext uri="{FF2B5EF4-FFF2-40B4-BE49-F238E27FC236}">
                <a16:creationId xmlns:a16="http://schemas.microsoft.com/office/drawing/2014/main" id="{64F65241-FCB7-E2BD-E82D-29F0185E8A2C}"/>
              </a:ext>
            </a:extLst>
          </p:cNvPr>
          <p:cNvPicPr>
            <a:picLocks noChangeAspect="1"/>
          </p:cNvPicPr>
          <p:nvPr/>
        </p:nvPicPr>
        <p:blipFill>
          <a:blip r:embed="rId6"/>
          <a:stretch>
            <a:fillRect/>
          </a:stretch>
        </p:blipFill>
        <p:spPr>
          <a:xfrm>
            <a:off x="1724559" y="5334934"/>
            <a:ext cx="7668823" cy="5892489"/>
          </a:xfrm>
          <a:prstGeom prst="rect">
            <a:avLst/>
          </a:prstGeom>
        </p:spPr>
      </p:pic>
      <p:pic>
        <p:nvPicPr>
          <p:cNvPr id="11" name="圖片 10" descr="一張含有 字型, 圖形, 螢幕擷取畫面, 標誌 的圖片&#10;&#10;自動產生的描述">
            <a:extLst>
              <a:ext uri="{FF2B5EF4-FFF2-40B4-BE49-F238E27FC236}">
                <a16:creationId xmlns:a16="http://schemas.microsoft.com/office/drawing/2014/main" id="{027C8B6F-8AEE-9FAC-E728-5C81DACD285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04039" y="28656593"/>
            <a:ext cx="5571941" cy="1323602"/>
          </a:xfrm>
          <a:prstGeom prst="rect">
            <a:avLst/>
          </a:prstGeom>
        </p:spPr>
      </p:pic>
    </p:spTree>
    <p:extLst>
      <p:ext uri="{BB962C8B-B14F-4D97-AF65-F5344CB8AC3E}">
        <p14:creationId xmlns:p14="http://schemas.microsoft.com/office/powerpoint/2010/main" val="501232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descr="一張含有 螢幕擷取畫面, 藝術 的圖片&#10;&#10;自動產生的描述">
            <a:extLst>
              <a:ext uri="{FF2B5EF4-FFF2-40B4-BE49-F238E27FC236}">
                <a16:creationId xmlns:a16="http://schemas.microsoft.com/office/drawing/2014/main" id="{D1183AB0-8C2B-6A6C-F92E-A7B56B5B473B}"/>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1" y="0"/>
            <a:ext cx="21383626" cy="30275214"/>
          </a:xfrm>
        </p:spPr>
      </p:pic>
      <p:sp>
        <p:nvSpPr>
          <p:cNvPr id="12" name="文字方塊 11">
            <a:extLst>
              <a:ext uri="{FF2B5EF4-FFF2-40B4-BE49-F238E27FC236}">
                <a16:creationId xmlns:a16="http://schemas.microsoft.com/office/drawing/2014/main" id="{B3A14FAF-E64D-282A-57C1-F170FA641A38}"/>
              </a:ext>
            </a:extLst>
          </p:cNvPr>
          <p:cNvSpPr txBox="1"/>
          <p:nvPr/>
        </p:nvSpPr>
        <p:spPr>
          <a:xfrm>
            <a:off x="0" y="752620"/>
            <a:ext cx="21101537" cy="1354217"/>
          </a:xfrm>
          <a:prstGeom prst="rect">
            <a:avLst/>
          </a:prstGeom>
          <a:gradFill flip="none" rotWithShape="1">
            <a:gsLst>
              <a:gs pos="98000">
                <a:schemeClr val="tx2">
                  <a:lumMod val="50000"/>
                </a:schemeClr>
              </a:gs>
              <a:gs pos="100000">
                <a:schemeClr val="accent3">
                  <a:lumMod val="60000"/>
                  <a:lumOff val="40000"/>
                </a:schemeClr>
              </a:gs>
            </a:gsLst>
            <a:lin ang="16200000" scaled="1"/>
            <a:tileRect/>
          </a:gradFill>
          <a:ln>
            <a:noFill/>
          </a:ln>
          <a:effectLst>
            <a:softEdge rad="4191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TW" sz="8200" b="1" dirty="0"/>
              <a:t>Vibrational Test Equipment</a:t>
            </a:r>
            <a:endParaRPr lang="zh-TW" altLang="en-US" sz="8200" b="1" dirty="0"/>
          </a:p>
        </p:txBody>
      </p:sp>
      <p:sp>
        <p:nvSpPr>
          <p:cNvPr id="13" name="文字方塊 12">
            <a:extLst>
              <a:ext uri="{FF2B5EF4-FFF2-40B4-BE49-F238E27FC236}">
                <a16:creationId xmlns:a16="http://schemas.microsoft.com/office/drawing/2014/main" id="{8A805837-1540-ED53-6915-4CE3016BAEFA}"/>
              </a:ext>
            </a:extLst>
          </p:cNvPr>
          <p:cNvSpPr txBox="1"/>
          <p:nvPr/>
        </p:nvSpPr>
        <p:spPr>
          <a:xfrm>
            <a:off x="1307866" y="2947406"/>
            <a:ext cx="8463687" cy="1015663"/>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Introduction</a:t>
            </a:r>
            <a:endParaRPr lang="zh-TW" altLang="en-US" sz="6000" b="1" dirty="0">
              <a:solidFill>
                <a:schemeClr val="bg1"/>
              </a:solidFill>
            </a:endParaRPr>
          </a:p>
        </p:txBody>
      </p:sp>
      <p:sp>
        <p:nvSpPr>
          <p:cNvPr id="14" name="文字方塊 13">
            <a:extLst>
              <a:ext uri="{FF2B5EF4-FFF2-40B4-BE49-F238E27FC236}">
                <a16:creationId xmlns:a16="http://schemas.microsoft.com/office/drawing/2014/main" id="{CA92CF18-1CD1-0AD6-CE20-373B0F7C21E6}"/>
              </a:ext>
            </a:extLst>
          </p:cNvPr>
          <p:cNvSpPr txBox="1"/>
          <p:nvPr/>
        </p:nvSpPr>
        <p:spPr>
          <a:xfrm>
            <a:off x="1307865" y="18194207"/>
            <a:ext cx="8463687" cy="1012767"/>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Test Principle</a:t>
            </a:r>
            <a:endParaRPr lang="zh-TW" altLang="en-US" sz="6000" b="1" dirty="0">
              <a:solidFill>
                <a:schemeClr val="bg1"/>
              </a:solidFill>
            </a:endParaRPr>
          </a:p>
        </p:txBody>
      </p:sp>
      <p:sp>
        <p:nvSpPr>
          <p:cNvPr id="15" name="文字方塊 14">
            <a:extLst>
              <a:ext uri="{FF2B5EF4-FFF2-40B4-BE49-F238E27FC236}">
                <a16:creationId xmlns:a16="http://schemas.microsoft.com/office/drawing/2014/main" id="{E6180537-A31F-04D1-ECED-7CCFEE854175}"/>
              </a:ext>
            </a:extLst>
          </p:cNvPr>
          <p:cNvSpPr txBox="1"/>
          <p:nvPr/>
        </p:nvSpPr>
        <p:spPr>
          <a:xfrm>
            <a:off x="11612073" y="2950302"/>
            <a:ext cx="8463687" cy="1012767"/>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Test Procedure</a:t>
            </a:r>
            <a:endParaRPr lang="zh-TW" altLang="en-US" sz="6000" b="1" dirty="0">
              <a:solidFill>
                <a:schemeClr val="bg1"/>
              </a:solidFill>
            </a:endParaRPr>
          </a:p>
        </p:txBody>
      </p:sp>
      <p:sp>
        <p:nvSpPr>
          <p:cNvPr id="2" name="文字方塊 1">
            <a:extLst>
              <a:ext uri="{FF2B5EF4-FFF2-40B4-BE49-F238E27FC236}">
                <a16:creationId xmlns:a16="http://schemas.microsoft.com/office/drawing/2014/main" id="{66BF3ED3-5F3C-4F53-DC03-713F907E4410}"/>
              </a:ext>
            </a:extLst>
          </p:cNvPr>
          <p:cNvSpPr txBox="1"/>
          <p:nvPr/>
        </p:nvSpPr>
        <p:spPr>
          <a:xfrm>
            <a:off x="649719" y="11635029"/>
            <a:ext cx="9747189" cy="5767861"/>
          </a:xfrm>
          <a:prstGeom prst="rect">
            <a:avLst/>
          </a:prstGeom>
          <a:noFill/>
        </p:spPr>
        <p:txBody>
          <a:bodyPr wrap="square" rtlCol="0">
            <a:spAutoFit/>
          </a:bodyPr>
          <a:lstStyle/>
          <a:p>
            <a:pPr marL="685800" indent="-685800" algn="l">
              <a:buFont typeface="Wingdings" panose="05000000000000000000" pitchFamily="2" charset="2"/>
              <a:buChar char="l"/>
            </a:pPr>
            <a:r>
              <a:rPr lang="en-US" altLang="zh-TW" sz="4000" b="0" i="0" dirty="0">
                <a:solidFill>
                  <a:schemeClr val="bg1"/>
                </a:solidFill>
                <a:effectLst/>
              </a:rPr>
              <a:t>Vibration Frequency : 1Hz ~ 2000Hz </a:t>
            </a:r>
          </a:p>
          <a:p>
            <a:pPr marL="685800" indent="-685800" algn="l">
              <a:buFont typeface="Wingdings" panose="05000000000000000000" pitchFamily="2" charset="2"/>
              <a:buChar char="l"/>
            </a:pPr>
            <a:r>
              <a:rPr lang="en-US" altLang="zh-TW" sz="4000" b="0" i="0" dirty="0">
                <a:solidFill>
                  <a:schemeClr val="bg1"/>
                </a:solidFill>
                <a:effectLst/>
              </a:rPr>
              <a:t>Vibration Force : 1000 </a:t>
            </a:r>
            <a:r>
              <a:rPr lang="en-US" altLang="zh-TW" sz="4000" b="0" i="0" dirty="0" err="1">
                <a:solidFill>
                  <a:schemeClr val="bg1"/>
                </a:solidFill>
                <a:effectLst/>
              </a:rPr>
              <a:t>kgf</a:t>
            </a:r>
            <a:r>
              <a:rPr lang="en-US" altLang="zh-TW" sz="4000" b="0" i="0" dirty="0">
                <a:solidFill>
                  <a:schemeClr val="bg1"/>
                </a:solidFill>
                <a:effectLst/>
              </a:rPr>
              <a:t> </a:t>
            </a:r>
          </a:p>
          <a:p>
            <a:pPr marL="685800" indent="-685800" algn="l">
              <a:buFont typeface="Wingdings" panose="05000000000000000000" pitchFamily="2" charset="2"/>
              <a:buChar char="l"/>
            </a:pPr>
            <a:r>
              <a:rPr lang="en-US" altLang="zh-TW" sz="4000" b="0" i="0" dirty="0">
                <a:solidFill>
                  <a:schemeClr val="bg1"/>
                </a:solidFill>
                <a:effectLst/>
              </a:rPr>
              <a:t>Table Size : </a:t>
            </a:r>
          </a:p>
          <a:p>
            <a:pPr marL="685800" indent="-685800" algn="l">
              <a:buFont typeface="Wingdings" panose="05000000000000000000" pitchFamily="2" charset="2"/>
              <a:buChar char="Ø"/>
            </a:pPr>
            <a:r>
              <a:rPr lang="en-US" altLang="zh-TW" sz="4000" b="0" i="0" dirty="0">
                <a:solidFill>
                  <a:schemeClr val="bg1"/>
                </a:solidFill>
                <a:effectLst/>
              </a:rPr>
              <a:t>XY axis -- 84 cm × 80 cm (M10, Hole spacing 10cm) </a:t>
            </a:r>
          </a:p>
          <a:p>
            <a:pPr marL="685800" indent="-685800" algn="l">
              <a:buFont typeface="Wingdings" panose="05000000000000000000" pitchFamily="2" charset="2"/>
              <a:buChar char="Ø"/>
            </a:pPr>
            <a:r>
              <a:rPr lang="en-US" altLang="zh-TW" sz="4000" b="0" i="0" dirty="0">
                <a:solidFill>
                  <a:schemeClr val="bg1"/>
                </a:solidFill>
                <a:effectLst/>
              </a:rPr>
              <a:t>Z axis -- 80 cm × 80 cm (M10) </a:t>
            </a:r>
          </a:p>
          <a:p>
            <a:pPr marL="685800" indent="-685800" algn="l">
              <a:buFont typeface="Wingdings" panose="05000000000000000000" pitchFamily="2" charset="2"/>
              <a:buChar char="Ø"/>
            </a:pPr>
            <a:r>
              <a:rPr lang="en-US" altLang="zh-TW" sz="4000" b="0" i="0" dirty="0">
                <a:solidFill>
                  <a:schemeClr val="bg1"/>
                </a:solidFill>
                <a:effectLst/>
              </a:rPr>
              <a:t>Z axis --  30 cm × 30 cm (M10, Hole spacing 5cm)</a:t>
            </a:r>
          </a:p>
          <a:p>
            <a:endParaRPr lang="zh-TW" altLang="en-US" dirty="0"/>
          </a:p>
        </p:txBody>
      </p:sp>
      <p:sp>
        <p:nvSpPr>
          <p:cNvPr id="3" name="文字方塊 2">
            <a:extLst>
              <a:ext uri="{FF2B5EF4-FFF2-40B4-BE49-F238E27FC236}">
                <a16:creationId xmlns:a16="http://schemas.microsoft.com/office/drawing/2014/main" id="{CC49DE9B-E34A-FAF0-87E1-6B923A498B64}"/>
              </a:ext>
            </a:extLst>
          </p:cNvPr>
          <p:cNvSpPr txBox="1"/>
          <p:nvPr/>
        </p:nvSpPr>
        <p:spPr>
          <a:xfrm>
            <a:off x="649718" y="19730116"/>
            <a:ext cx="10337001" cy="6247864"/>
          </a:xfrm>
          <a:prstGeom prst="rect">
            <a:avLst/>
          </a:prstGeom>
          <a:noFill/>
        </p:spPr>
        <p:txBody>
          <a:bodyPr wrap="square" rtlCol="0">
            <a:spAutoFit/>
          </a:bodyPr>
          <a:lstStyle/>
          <a:p>
            <a:pPr marL="571500" indent="-571500">
              <a:buFont typeface="Wingdings" panose="05000000000000000000" pitchFamily="2" charset="2"/>
              <a:buChar char="l"/>
            </a:pPr>
            <a:r>
              <a:rPr lang="en-US" altLang="zh-TW" sz="4000" b="0" i="0" dirty="0">
                <a:solidFill>
                  <a:schemeClr val="bg1"/>
                </a:solidFill>
                <a:effectLst/>
              </a:rPr>
              <a:t>The significance and purpose of vibration test</a:t>
            </a:r>
            <a:r>
              <a:rPr lang="zh-TW" altLang="en-US" sz="4000" b="0" i="0" dirty="0">
                <a:solidFill>
                  <a:schemeClr val="bg1"/>
                </a:solidFill>
                <a:effectLst/>
              </a:rPr>
              <a:t>：</a:t>
            </a:r>
          </a:p>
          <a:p>
            <a:pPr marL="571500" indent="-571500">
              <a:buFont typeface="Wingdings" panose="05000000000000000000" pitchFamily="2" charset="2"/>
              <a:buChar char="Ø"/>
            </a:pPr>
            <a:r>
              <a:rPr lang="en-US" altLang="zh-TW" sz="4000" b="0" i="0" dirty="0">
                <a:solidFill>
                  <a:schemeClr val="bg1"/>
                </a:solidFill>
                <a:effectLst/>
              </a:rPr>
              <a:t>Test for fatigue damage</a:t>
            </a:r>
            <a:r>
              <a:rPr lang="zh-TW" altLang="en-US" sz="4000" b="0" i="0" dirty="0">
                <a:solidFill>
                  <a:schemeClr val="bg1"/>
                </a:solidFill>
                <a:effectLst/>
              </a:rPr>
              <a:t>：</a:t>
            </a:r>
            <a:r>
              <a:rPr lang="en-US" altLang="zh-TW" sz="4000" b="0" i="0" dirty="0">
                <a:solidFill>
                  <a:schemeClr val="bg1"/>
                </a:solidFill>
                <a:effectLst/>
              </a:rPr>
              <a:t>About 80% of the structural damage we experienced is fatigue damage, while the impact is momentary strength damage.</a:t>
            </a:r>
          </a:p>
          <a:p>
            <a:pPr marL="571500" indent="-571500">
              <a:buFont typeface="Wingdings" panose="05000000000000000000" pitchFamily="2" charset="2"/>
              <a:buChar char="Ø"/>
            </a:pPr>
            <a:r>
              <a:rPr lang="en-US" altLang="zh-TW" sz="4000" b="0" i="0" dirty="0">
                <a:solidFill>
                  <a:schemeClr val="bg1"/>
                </a:solidFill>
                <a:effectLst/>
              </a:rPr>
              <a:t>In a vibration environment, whether the product fails, the accuracy of the instrument is reduced, the parameters of component change, parts loosening, sealing damage, and so on.</a:t>
            </a:r>
          </a:p>
        </p:txBody>
      </p:sp>
      <p:sp>
        <p:nvSpPr>
          <p:cNvPr id="4" name="文字方塊 3">
            <a:extLst>
              <a:ext uri="{FF2B5EF4-FFF2-40B4-BE49-F238E27FC236}">
                <a16:creationId xmlns:a16="http://schemas.microsoft.com/office/drawing/2014/main" id="{9DC99A18-1B6A-D6FC-84F2-8AF378321EF0}"/>
              </a:ext>
            </a:extLst>
          </p:cNvPr>
          <p:cNvSpPr txBox="1"/>
          <p:nvPr/>
        </p:nvSpPr>
        <p:spPr>
          <a:xfrm>
            <a:off x="10986719" y="4572567"/>
            <a:ext cx="9878226" cy="13370655"/>
          </a:xfrm>
          <a:prstGeom prst="rect">
            <a:avLst/>
          </a:prstGeom>
          <a:noFill/>
        </p:spPr>
        <p:txBody>
          <a:bodyPr wrap="square" rtlCol="0">
            <a:noAutofit/>
          </a:bodyPr>
          <a:lstStyle/>
          <a:p>
            <a:pPr marL="685800" indent="-685800">
              <a:buFont typeface="Wingdings" panose="05000000000000000000" pitchFamily="2" charset="2"/>
              <a:buChar char="l"/>
            </a:pPr>
            <a:r>
              <a:rPr lang="en-US" altLang="zh-TW" sz="4000" b="0" i="0" dirty="0">
                <a:solidFill>
                  <a:schemeClr val="bg1"/>
                </a:solidFill>
                <a:effectLst/>
              </a:rPr>
              <a:t>Vibration testing analyzes the following parameters, typically in the frequency domain, to understand the condition of the test object: </a:t>
            </a:r>
          </a:p>
          <a:p>
            <a:pPr marL="571500" indent="-571500">
              <a:buFont typeface="Wingdings" panose="05000000000000000000" pitchFamily="2" charset="2"/>
              <a:buChar char="Ø"/>
            </a:pPr>
            <a:r>
              <a:rPr lang="en-US" altLang="zh-TW" sz="4000" b="0" i="0" dirty="0">
                <a:solidFill>
                  <a:schemeClr val="bg1"/>
                </a:solidFill>
                <a:effectLst/>
              </a:rPr>
              <a:t> Velocity is the speed at which an object moves in a given direction during the test period. </a:t>
            </a:r>
          </a:p>
          <a:p>
            <a:pPr marL="571500" indent="-571500">
              <a:buFont typeface="Wingdings" panose="05000000000000000000" pitchFamily="2" charset="2"/>
              <a:buChar char="Ø"/>
            </a:pPr>
            <a:r>
              <a:rPr lang="en-US" altLang="zh-TW" sz="4000" b="0" i="0" dirty="0">
                <a:solidFill>
                  <a:schemeClr val="bg1"/>
                </a:solidFill>
                <a:effectLst/>
              </a:rPr>
              <a:t>Acceleration measures how quickly movement picks up speed in a given period. </a:t>
            </a:r>
          </a:p>
          <a:p>
            <a:pPr marL="571500" indent="-571500">
              <a:buFont typeface="Wingdings" panose="05000000000000000000" pitchFamily="2" charset="2"/>
              <a:buChar char="Ø"/>
            </a:pPr>
            <a:r>
              <a:rPr lang="en-US" altLang="zh-TW" sz="4000" b="0" i="0" dirty="0">
                <a:solidFill>
                  <a:schemeClr val="bg1"/>
                </a:solidFill>
                <a:effectLst/>
              </a:rPr>
              <a:t> Displacement is the distance the measuring point has moved during the testing period. </a:t>
            </a:r>
          </a:p>
          <a:p>
            <a:endParaRPr lang="en-US" altLang="zh-TW" sz="4000" dirty="0">
              <a:solidFill>
                <a:schemeClr val="bg1"/>
              </a:solidFill>
            </a:endParaRPr>
          </a:p>
          <a:p>
            <a:pPr marL="571500" indent="-571500">
              <a:buFont typeface="Wingdings" panose="05000000000000000000" pitchFamily="2" charset="2"/>
              <a:buChar char="l"/>
            </a:pPr>
            <a:r>
              <a:rPr lang="en-US" altLang="zh-TW" sz="4000" b="0" i="0" dirty="0">
                <a:solidFill>
                  <a:schemeClr val="bg1"/>
                </a:solidFill>
                <a:effectLst/>
              </a:rPr>
              <a:t>According to standard </a:t>
            </a:r>
          </a:p>
          <a:p>
            <a:r>
              <a:rPr lang="en-US" altLang="zh-TW" sz="4000" b="0" i="0" dirty="0">
                <a:solidFill>
                  <a:schemeClr val="bg1"/>
                </a:solidFill>
                <a:effectLst/>
              </a:rPr>
              <a:t>     - IEC 60068-2-6 </a:t>
            </a:r>
          </a:p>
          <a:p>
            <a:r>
              <a:rPr lang="en-US" altLang="zh-TW" sz="4000" b="0" i="0" dirty="0">
                <a:solidFill>
                  <a:schemeClr val="bg1"/>
                </a:solidFill>
                <a:effectLst/>
              </a:rPr>
              <a:t>     - IEC 60068-2-64 </a:t>
            </a:r>
          </a:p>
          <a:p>
            <a:r>
              <a:rPr lang="en-US" altLang="zh-TW" sz="4000" b="0" i="0" dirty="0">
                <a:solidFill>
                  <a:schemeClr val="bg1"/>
                </a:solidFill>
                <a:effectLst/>
              </a:rPr>
              <a:t>     - MIL-STD-810H </a:t>
            </a:r>
          </a:p>
          <a:p>
            <a:r>
              <a:rPr lang="en-US" altLang="zh-TW" sz="4000" b="0" i="0" dirty="0">
                <a:solidFill>
                  <a:schemeClr val="bg1"/>
                </a:solidFill>
                <a:effectLst/>
              </a:rPr>
              <a:t>     - ISO 16750-3 </a:t>
            </a:r>
          </a:p>
          <a:p>
            <a:r>
              <a:rPr lang="en-US" altLang="zh-TW" sz="4000" b="0" i="0" dirty="0">
                <a:solidFill>
                  <a:schemeClr val="bg1"/>
                </a:solidFill>
                <a:effectLst/>
              </a:rPr>
              <a:t>     - ISTA 1 Series</a:t>
            </a:r>
            <a:r>
              <a:rPr lang="zh-TW" altLang="en-US" sz="4000" b="0" i="0" dirty="0">
                <a:solidFill>
                  <a:schemeClr val="bg1"/>
                </a:solidFill>
                <a:effectLst/>
              </a:rPr>
              <a:t>、</a:t>
            </a:r>
            <a:r>
              <a:rPr lang="en-US" altLang="zh-TW" sz="4000" b="0" i="0" dirty="0">
                <a:solidFill>
                  <a:schemeClr val="bg1"/>
                </a:solidFill>
                <a:effectLst/>
              </a:rPr>
              <a:t>ISTA 2 Series</a:t>
            </a:r>
            <a:r>
              <a:rPr lang="zh-TW" altLang="en-US" sz="4000" b="0" i="0" dirty="0">
                <a:solidFill>
                  <a:schemeClr val="bg1"/>
                </a:solidFill>
                <a:effectLst/>
              </a:rPr>
              <a:t>、</a:t>
            </a:r>
            <a:r>
              <a:rPr lang="en-US" altLang="zh-TW" sz="4000" b="0" i="0" dirty="0">
                <a:solidFill>
                  <a:schemeClr val="bg1"/>
                </a:solidFill>
                <a:effectLst/>
              </a:rPr>
              <a:t>ISTA 3  </a:t>
            </a:r>
          </a:p>
          <a:p>
            <a:r>
              <a:rPr lang="en-US" altLang="zh-TW" sz="4000" dirty="0">
                <a:solidFill>
                  <a:schemeClr val="bg1"/>
                </a:solidFill>
              </a:rPr>
              <a:t>       </a:t>
            </a:r>
            <a:r>
              <a:rPr lang="en-US" altLang="zh-TW" sz="4000" b="0" i="0" dirty="0">
                <a:solidFill>
                  <a:schemeClr val="bg1"/>
                </a:solidFill>
                <a:effectLst/>
              </a:rPr>
              <a:t>Series</a:t>
            </a:r>
            <a:r>
              <a:rPr lang="zh-TW" altLang="en-US" sz="4000" b="0" i="0" dirty="0">
                <a:solidFill>
                  <a:schemeClr val="bg1"/>
                </a:solidFill>
                <a:effectLst/>
              </a:rPr>
              <a:t>、</a:t>
            </a:r>
            <a:r>
              <a:rPr lang="en-US" altLang="zh-TW" sz="4000" b="0" i="0" dirty="0">
                <a:solidFill>
                  <a:schemeClr val="bg1"/>
                </a:solidFill>
                <a:effectLst/>
              </a:rPr>
              <a:t>ISTA 6 Series… </a:t>
            </a:r>
          </a:p>
          <a:p>
            <a:endParaRPr lang="en-US" altLang="zh-TW" sz="4000" b="0" i="0" dirty="0">
              <a:solidFill>
                <a:schemeClr val="bg1"/>
              </a:solidFill>
              <a:effectLst/>
              <a:latin typeface="Times New Roman" panose="02020603050405020304" pitchFamily="18" charset="0"/>
            </a:endParaRPr>
          </a:p>
          <a:p>
            <a:pPr marL="685800" indent="-685800">
              <a:buFont typeface="Wingdings" panose="05000000000000000000" pitchFamily="2" charset="2"/>
              <a:buChar char="l"/>
            </a:pPr>
            <a:endParaRPr lang="zh-TW" altLang="en-US" sz="4000" dirty="0">
              <a:solidFill>
                <a:schemeClr val="bg1"/>
              </a:solidFill>
            </a:endParaRPr>
          </a:p>
        </p:txBody>
      </p:sp>
      <p:pic>
        <p:nvPicPr>
          <p:cNvPr id="5" name="圖片 4">
            <a:extLst>
              <a:ext uri="{FF2B5EF4-FFF2-40B4-BE49-F238E27FC236}">
                <a16:creationId xmlns:a16="http://schemas.microsoft.com/office/drawing/2014/main" id="{1F219036-8A63-EB95-A5B5-BFC378DBE75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12073" y="16407421"/>
            <a:ext cx="9000000" cy="5886793"/>
          </a:xfrm>
          <a:prstGeom prst="rect">
            <a:avLst/>
          </a:prstGeom>
          <a:noFill/>
          <a:ln>
            <a:noFill/>
          </a:ln>
        </p:spPr>
      </p:pic>
      <p:pic>
        <p:nvPicPr>
          <p:cNvPr id="6" name="圖片 5">
            <a:extLst>
              <a:ext uri="{FF2B5EF4-FFF2-40B4-BE49-F238E27FC236}">
                <a16:creationId xmlns:a16="http://schemas.microsoft.com/office/drawing/2014/main" id="{FA0EF722-DD55-D353-B457-23454074208C}"/>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12073" y="22555194"/>
            <a:ext cx="9000000" cy="6030113"/>
          </a:xfrm>
          <a:prstGeom prst="rect">
            <a:avLst/>
          </a:prstGeom>
          <a:noFill/>
          <a:ln>
            <a:noFill/>
          </a:ln>
        </p:spPr>
      </p:pic>
      <p:pic>
        <p:nvPicPr>
          <p:cNvPr id="16" name="圖片 15">
            <a:extLst>
              <a:ext uri="{FF2B5EF4-FFF2-40B4-BE49-F238E27FC236}">
                <a16:creationId xmlns:a16="http://schemas.microsoft.com/office/drawing/2014/main" id="{FDE206C8-0E62-690E-9824-2975F14278FD}"/>
              </a:ext>
            </a:extLst>
          </p:cNvPr>
          <p:cNvPicPr>
            <a:picLocks noChangeAspect="1"/>
          </p:cNvPicPr>
          <p:nvPr/>
        </p:nvPicPr>
        <p:blipFill>
          <a:blip r:embed="rId6"/>
          <a:stretch>
            <a:fillRect/>
          </a:stretch>
        </p:blipFill>
        <p:spPr>
          <a:xfrm>
            <a:off x="1399315" y="5409055"/>
            <a:ext cx="8837805" cy="5509421"/>
          </a:xfrm>
          <a:prstGeom prst="rect">
            <a:avLst/>
          </a:prstGeom>
        </p:spPr>
      </p:pic>
      <p:pic>
        <p:nvPicPr>
          <p:cNvPr id="17" name="圖片 16" descr="一張含有 字型, 圖形, 螢幕擷取畫面, 標誌 的圖片&#10;&#10;自動產生的描述">
            <a:extLst>
              <a:ext uri="{FF2B5EF4-FFF2-40B4-BE49-F238E27FC236}">
                <a16:creationId xmlns:a16="http://schemas.microsoft.com/office/drawing/2014/main" id="{F94226AA-D138-C884-D6E9-54BA94BD90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04039" y="28656593"/>
            <a:ext cx="5571941" cy="1323602"/>
          </a:xfrm>
          <a:prstGeom prst="rect">
            <a:avLst/>
          </a:prstGeom>
        </p:spPr>
      </p:pic>
    </p:spTree>
    <p:extLst>
      <p:ext uri="{BB962C8B-B14F-4D97-AF65-F5344CB8AC3E}">
        <p14:creationId xmlns:p14="http://schemas.microsoft.com/office/powerpoint/2010/main" val="3451953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descr="一張含有 螢幕擷取畫面, 藝術 的圖片&#10;&#10;自動產生的描述">
            <a:extLst>
              <a:ext uri="{FF2B5EF4-FFF2-40B4-BE49-F238E27FC236}">
                <a16:creationId xmlns:a16="http://schemas.microsoft.com/office/drawing/2014/main" id="{D1183AB0-8C2B-6A6C-F92E-A7B56B5B473B}"/>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1" y="0"/>
            <a:ext cx="21383626" cy="30275214"/>
          </a:xfrm>
        </p:spPr>
      </p:pic>
      <p:sp>
        <p:nvSpPr>
          <p:cNvPr id="12" name="文字方塊 11">
            <a:extLst>
              <a:ext uri="{FF2B5EF4-FFF2-40B4-BE49-F238E27FC236}">
                <a16:creationId xmlns:a16="http://schemas.microsoft.com/office/drawing/2014/main" id="{B3A14FAF-E64D-282A-57C1-F170FA641A38}"/>
              </a:ext>
            </a:extLst>
          </p:cNvPr>
          <p:cNvSpPr txBox="1"/>
          <p:nvPr/>
        </p:nvSpPr>
        <p:spPr>
          <a:xfrm>
            <a:off x="0" y="752620"/>
            <a:ext cx="21101537" cy="1354217"/>
          </a:xfrm>
          <a:prstGeom prst="rect">
            <a:avLst/>
          </a:prstGeom>
          <a:gradFill flip="none" rotWithShape="1">
            <a:gsLst>
              <a:gs pos="98000">
                <a:schemeClr val="tx2">
                  <a:lumMod val="50000"/>
                </a:schemeClr>
              </a:gs>
              <a:gs pos="100000">
                <a:schemeClr val="accent3">
                  <a:lumMod val="60000"/>
                  <a:lumOff val="40000"/>
                </a:schemeClr>
              </a:gs>
            </a:gsLst>
            <a:lin ang="16200000" scaled="1"/>
            <a:tileRect/>
          </a:gradFill>
          <a:ln>
            <a:noFill/>
          </a:ln>
          <a:effectLst>
            <a:softEdge rad="4191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TW" sz="8200" b="1" dirty="0"/>
              <a:t>Mechanical shock Test Equipment</a:t>
            </a:r>
            <a:endParaRPr lang="zh-TW" altLang="en-US" sz="8200" b="1" dirty="0"/>
          </a:p>
        </p:txBody>
      </p:sp>
      <p:sp>
        <p:nvSpPr>
          <p:cNvPr id="13" name="文字方塊 12">
            <a:extLst>
              <a:ext uri="{FF2B5EF4-FFF2-40B4-BE49-F238E27FC236}">
                <a16:creationId xmlns:a16="http://schemas.microsoft.com/office/drawing/2014/main" id="{8A805837-1540-ED53-6915-4CE3016BAEFA}"/>
              </a:ext>
            </a:extLst>
          </p:cNvPr>
          <p:cNvSpPr txBox="1"/>
          <p:nvPr/>
        </p:nvSpPr>
        <p:spPr>
          <a:xfrm>
            <a:off x="1307866" y="2947406"/>
            <a:ext cx="8463687" cy="1015663"/>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Introduction</a:t>
            </a:r>
            <a:endParaRPr lang="zh-TW" altLang="en-US" sz="6000" b="1" dirty="0">
              <a:solidFill>
                <a:schemeClr val="bg1"/>
              </a:solidFill>
            </a:endParaRPr>
          </a:p>
        </p:txBody>
      </p:sp>
      <p:sp>
        <p:nvSpPr>
          <p:cNvPr id="14" name="文字方塊 13">
            <a:extLst>
              <a:ext uri="{FF2B5EF4-FFF2-40B4-BE49-F238E27FC236}">
                <a16:creationId xmlns:a16="http://schemas.microsoft.com/office/drawing/2014/main" id="{CA92CF18-1CD1-0AD6-CE20-373B0F7C21E6}"/>
              </a:ext>
            </a:extLst>
          </p:cNvPr>
          <p:cNvSpPr txBox="1"/>
          <p:nvPr/>
        </p:nvSpPr>
        <p:spPr>
          <a:xfrm>
            <a:off x="1307865" y="18624769"/>
            <a:ext cx="8463687" cy="1012767"/>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Test Principle</a:t>
            </a:r>
            <a:endParaRPr lang="zh-TW" altLang="en-US" sz="6000" b="1" dirty="0">
              <a:solidFill>
                <a:schemeClr val="bg1"/>
              </a:solidFill>
            </a:endParaRPr>
          </a:p>
        </p:txBody>
      </p:sp>
      <p:sp>
        <p:nvSpPr>
          <p:cNvPr id="15" name="文字方塊 14">
            <a:extLst>
              <a:ext uri="{FF2B5EF4-FFF2-40B4-BE49-F238E27FC236}">
                <a16:creationId xmlns:a16="http://schemas.microsoft.com/office/drawing/2014/main" id="{E6180537-A31F-04D1-ECED-7CCFEE854175}"/>
              </a:ext>
            </a:extLst>
          </p:cNvPr>
          <p:cNvSpPr txBox="1"/>
          <p:nvPr/>
        </p:nvSpPr>
        <p:spPr>
          <a:xfrm>
            <a:off x="11612073" y="2950302"/>
            <a:ext cx="8463687" cy="1012767"/>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Test Procedure</a:t>
            </a:r>
            <a:endParaRPr lang="zh-TW" altLang="en-US" sz="6000" b="1" dirty="0">
              <a:solidFill>
                <a:schemeClr val="bg1"/>
              </a:solidFill>
            </a:endParaRPr>
          </a:p>
        </p:txBody>
      </p:sp>
      <p:sp>
        <p:nvSpPr>
          <p:cNvPr id="2" name="文字方塊 1">
            <a:extLst>
              <a:ext uri="{FF2B5EF4-FFF2-40B4-BE49-F238E27FC236}">
                <a16:creationId xmlns:a16="http://schemas.microsoft.com/office/drawing/2014/main" id="{66BF3ED3-5F3C-4F53-DC03-713F907E4410}"/>
              </a:ext>
            </a:extLst>
          </p:cNvPr>
          <p:cNvSpPr txBox="1"/>
          <p:nvPr/>
        </p:nvSpPr>
        <p:spPr>
          <a:xfrm>
            <a:off x="649719" y="13948742"/>
            <a:ext cx="9747189" cy="3921202"/>
          </a:xfrm>
          <a:prstGeom prst="rect">
            <a:avLst/>
          </a:prstGeom>
          <a:noFill/>
        </p:spPr>
        <p:txBody>
          <a:bodyPr wrap="square" rtlCol="0">
            <a:spAutoFit/>
          </a:bodyPr>
          <a:lstStyle/>
          <a:p>
            <a:pPr marL="685800" indent="-685800" algn="l">
              <a:buFont typeface="Wingdings" panose="05000000000000000000" pitchFamily="2" charset="2"/>
              <a:buChar char="l"/>
            </a:pPr>
            <a:r>
              <a:rPr lang="en-US" altLang="zh-TW" sz="4000" b="0" i="0" dirty="0">
                <a:solidFill>
                  <a:schemeClr val="bg1"/>
                </a:solidFill>
                <a:effectLst/>
              </a:rPr>
              <a:t>Pulse Shape : Half-Sine </a:t>
            </a:r>
          </a:p>
          <a:p>
            <a:pPr marL="685800" indent="-685800" algn="l">
              <a:buFont typeface="Wingdings" panose="05000000000000000000" pitchFamily="2" charset="2"/>
              <a:buChar char="l"/>
            </a:pPr>
            <a:r>
              <a:rPr lang="en-US" altLang="zh-TW" sz="4000" b="0" i="0" dirty="0">
                <a:solidFill>
                  <a:schemeClr val="bg1"/>
                </a:solidFill>
                <a:effectLst/>
              </a:rPr>
              <a:t>Peak acceleration : 15 g ~  100 g  </a:t>
            </a:r>
          </a:p>
          <a:p>
            <a:pPr marL="685800" indent="-685800" algn="l">
              <a:buFont typeface="Wingdings" panose="05000000000000000000" pitchFamily="2" charset="2"/>
              <a:buChar char="l"/>
            </a:pPr>
            <a:r>
              <a:rPr lang="en-US" altLang="zh-TW" sz="4000" b="0" i="0" dirty="0">
                <a:solidFill>
                  <a:schemeClr val="bg1"/>
                </a:solidFill>
                <a:effectLst/>
              </a:rPr>
              <a:t>Pulse Duration : 3 </a:t>
            </a:r>
            <a:r>
              <a:rPr lang="en-US" altLang="zh-TW" sz="4000" b="0" i="0" dirty="0" err="1">
                <a:solidFill>
                  <a:schemeClr val="bg1"/>
                </a:solidFill>
                <a:effectLst/>
              </a:rPr>
              <a:t>ms</a:t>
            </a:r>
            <a:r>
              <a:rPr lang="en-US" altLang="zh-TW" sz="4000" b="0" i="0" dirty="0">
                <a:solidFill>
                  <a:schemeClr val="bg1"/>
                </a:solidFill>
                <a:effectLst/>
              </a:rPr>
              <a:t> ~ 25 </a:t>
            </a:r>
            <a:r>
              <a:rPr lang="en-US" altLang="zh-TW" sz="4000" b="0" i="0" dirty="0" err="1">
                <a:solidFill>
                  <a:schemeClr val="bg1"/>
                </a:solidFill>
                <a:effectLst/>
              </a:rPr>
              <a:t>ms</a:t>
            </a:r>
            <a:r>
              <a:rPr lang="en-US" altLang="zh-TW" sz="4000" b="0" i="0" dirty="0">
                <a:solidFill>
                  <a:schemeClr val="bg1"/>
                </a:solidFill>
                <a:effectLst/>
              </a:rPr>
              <a:t>  </a:t>
            </a:r>
          </a:p>
          <a:p>
            <a:pPr marL="685800" indent="-685800" algn="l">
              <a:buFont typeface="Wingdings" panose="05000000000000000000" pitchFamily="2" charset="2"/>
              <a:buChar char="l"/>
            </a:pPr>
            <a:r>
              <a:rPr lang="en-US" altLang="zh-TW" sz="4000" b="0" i="0" dirty="0">
                <a:solidFill>
                  <a:schemeClr val="bg1"/>
                </a:solidFill>
                <a:effectLst/>
              </a:rPr>
              <a:t>Table Size : </a:t>
            </a:r>
          </a:p>
          <a:p>
            <a:pPr marL="685800" indent="-685800" algn="l">
              <a:buFont typeface="Wingdings" panose="05000000000000000000" pitchFamily="2" charset="2"/>
              <a:buChar char="Ø"/>
            </a:pPr>
            <a:r>
              <a:rPr lang="en-US" altLang="zh-TW" sz="4000" b="0" i="0" dirty="0">
                <a:solidFill>
                  <a:schemeClr val="bg1"/>
                </a:solidFill>
                <a:effectLst/>
              </a:rPr>
              <a:t>50 cm × 48 cm (M12, Hole spacing 8cm)</a:t>
            </a:r>
          </a:p>
          <a:p>
            <a:endParaRPr lang="zh-TW" altLang="en-US" dirty="0"/>
          </a:p>
        </p:txBody>
      </p:sp>
      <p:sp>
        <p:nvSpPr>
          <p:cNvPr id="4" name="文字方塊 3">
            <a:extLst>
              <a:ext uri="{FF2B5EF4-FFF2-40B4-BE49-F238E27FC236}">
                <a16:creationId xmlns:a16="http://schemas.microsoft.com/office/drawing/2014/main" id="{9DC99A18-1B6A-D6FC-84F2-8AF378321EF0}"/>
              </a:ext>
            </a:extLst>
          </p:cNvPr>
          <p:cNvSpPr txBox="1"/>
          <p:nvPr/>
        </p:nvSpPr>
        <p:spPr>
          <a:xfrm>
            <a:off x="10986719" y="4572568"/>
            <a:ext cx="9878226" cy="9542018"/>
          </a:xfrm>
          <a:prstGeom prst="rect">
            <a:avLst/>
          </a:prstGeom>
          <a:noFill/>
        </p:spPr>
        <p:txBody>
          <a:bodyPr wrap="square" rtlCol="0">
            <a:noAutofit/>
          </a:bodyPr>
          <a:lstStyle/>
          <a:p>
            <a:pPr marL="571500" indent="-571500">
              <a:buFont typeface="Wingdings" panose="05000000000000000000" pitchFamily="2" charset="2"/>
              <a:buChar char="l"/>
            </a:pPr>
            <a:r>
              <a:rPr lang="en-US" altLang="zh-TW" sz="4000" b="0" i="0" dirty="0">
                <a:solidFill>
                  <a:schemeClr val="bg1"/>
                </a:solidFill>
                <a:effectLst/>
                <a:latin typeface="Times New Roman" panose="02020603050405020304" pitchFamily="18" charset="0"/>
              </a:rPr>
              <a:t>Mechanical shock test used to determine the ability of a sample to withstand non-repetitive or repeated impacts of a specified intensity. The purpose of this test is to reveal mechanical weaknesses or deterioration in specified properties or cumulative damage or deterioration caused by impact.</a:t>
            </a:r>
          </a:p>
          <a:p>
            <a:endParaRPr lang="en-US" altLang="zh-TW" sz="4000" dirty="0">
              <a:solidFill>
                <a:schemeClr val="bg1"/>
              </a:solidFill>
              <a:latin typeface="Times New Roman" panose="02020603050405020304" pitchFamily="18" charset="0"/>
            </a:endParaRPr>
          </a:p>
          <a:p>
            <a:pPr marL="571500" indent="-571500">
              <a:buFont typeface="Wingdings" panose="05000000000000000000" pitchFamily="2" charset="2"/>
              <a:buChar char="l"/>
            </a:pPr>
            <a:r>
              <a:rPr lang="en-US" altLang="zh-TW" sz="4000" b="0" i="0" dirty="0">
                <a:solidFill>
                  <a:schemeClr val="bg1"/>
                </a:solidFill>
                <a:effectLst/>
                <a:latin typeface="Times New Roman" panose="02020603050405020304" pitchFamily="18" charset="0"/>
              </a:rPr>
              <a:t>According to standard </a:t>
            </a:r>
          </a:p>
          <a:p>
            <a:r>
              <a:rPr lang="en-US" altLang="zh-TW" sz="4000" b="0" i="0" dirty="0">
                <a:solidFill>
                  <a:schemeClr val="bg1"/>
                </a:solidFill>
                <a:effectLst/>
                <a:latin typeface="Times New Roman" panose="02020603050405020304" pitchFamily="18" charset="0"/>
              </a:rPr>
              <a:t>     - IEC 60068-2-6 </a:t>
            </a:r>
          </a:p>
          <a:p>
            <a:r>
              <a:rPr lang="en-US" altLang="zh-TW" sz="4000" b="0" i="0" dirty="0">
                <a:solidFill>
                  <a:schemeClr val="bg1"/>
                </a:solidFill>
                <a:effectLst/>
                <a:latin typeface="Times New Roman" panose="02020603050405020304" pitchFamily="18" charset="0"/>
              </a:rPr>
              <a:t>     - IEC 60068-2-64 </a:t>
            </a:r>
          </a:p>
          <a:p>
            <a:r>
              <a:rPr lang="en-US" altLang="zh-TW" sz="4000" b="0" i="0" dirty="0">
                <a:solidFill>
                  <a:schemeClr val="bg1"/>
                </a:solidFill>
                <a:effectLst/>
                <a:latin typeface="Times New Roman" panose="02020603050405020304" pitchFamily="18" charset="0"/>
              </a:rPr>
              <a:t>     - MIL-STD-810H </a:t>
            </a:r>
          </a:p>
          <a:p>
            <a:r>
              <a:rPr lang="en-US" altLang="zh-TW" sz="4000" b="0" i="0" dirty="0">
                <a:solidFill>
                  <a:schemeClr val="bg1"/>
                </a:solidFill>
                <a:effectLst/>
                <a:latin typeface="Times New Roman" panose="02020603050405020304" pitchFamily="18" charset="0"/>
              </a:rPr>
              <a:t>     - ISO 16750-3 </a:t>
            </a:r>
          </a:p>
          <a:p>
            <a:r>
              <a:rPr lang="en-US" altLang="zh-TW" sz="4000" b="0" i="0" dirty="0">
                <a:solidFill>
                  <a:schemeClr val="bg1"/>
                </a:solidFill>
                <a:effectLst/>
                <a:latin typeface="Times New Roman" panose="02020603050405020304" pitchFamily="18" charset="0"/>
              </a:rPr>
              <a:t>     - ISTA 1 Series</a:t>
            </a:r>
            <a:r>
              <a:rPr lang="zh-TW" altLang="en-US" sz="4000" b="0" i="0" dirty="0">
                <a:solidFill>
                  <a:schemeClr val="bg1"/>
                </a:solidFill>
                <a:effectLst/>
                <a:latin typeface="Times New Roman" panose="02020603050405020304" pitchFamily="18" charset="0"/>
              </a:rPr>
              <a:t>、</a:t>
            </a:r>
            <a:r>
              <a:rPr lang="en-US" altLang="zh-TW" sz="4000" b="0" i="0" dirty="0">
                <a:solidFill>
                  <a:schemeClr val="bg1"/>
                </a:solidFill>
                <a:effectLst/>
                <a:latin typeface="Times New Roman" panose="02020603050405020304" pitchFamily="18" charset="0"/>
              </a:rPr>
              <a:t>ISTA 2 Series</a:t>
            </a:r>
            <a:r>
              <a:rPr lang="zh-TW" altLang="en-US" sz="4000" b="0" i="0" dirty="0">
                <a:solidFill>
                  <a:schemeClr val="bg1"/>
                </a:solidFill>
                <a:effectLst/>
                <a:latin typeface="Times New Roman" panose="02020603050405020304" pitchFamily="18" charset="0"/>
              </a:rPr>
              <a:t>、</a:t>
            </a:r>
            <a:r>
              <a:rPr lang="en-US" altLang="zh-TW" sz="4000" b="0" i="0" dirty="0">
                <a:solidFill>
                  <a:schemeClr val="bg1"/>
                </a:solidFill>
                <a:effectLst/>
                <a:latin typeface="Times New Roman" panose="02020603050405020304" pitchFamily="18" charset="0"/>
              </a:rPr>
              <a:t>ISTA 3  </a:t>
            </a:r>
          </a:p>
          <a:p>
            <a:r>
              <a:rPr lang="en-US" altLang="zh-TW" sz="4000" dirty="0">
                <a:solidFill>
                  <a:schemeClr val="bg1"/>
                </a:solidFill>
                <a:latin typeface="Times New Roman" panose="02020603050405020304" pitchFamily="18" charset="0"/>
              </a:rPr>
              <a:t>       </a:t>
            </a:r>
            <a:r>
              <a:rPr lang="en-US" altLang="zh-TW" sz="4000" b="0" i="0" dirty="0">
                <a:solidFill>
                  <a:schemeClr val="bg1"/>
                </a:solidFill>
                <a:effectLst/>
                <a:latin typeface="Times New Roman" panose="02020603050405020304" pitchFamily="18" charset="0"/>
              </a:rPr>
              <a:t>Series</a:t>
            </a:r>
            <a:r>
              <a:rPr lang="zh-TW" altLang="en-US" sz="4000" b="0" i="0" dirty="0">
                <a:solidFill>
                  <a:schemeClr val="bg1"/>
                </a:solidFill>
                <a:effectLst/>
                <a:latin typeface="Times New Roman" panose="02020603050405020304" pitchFamily="18" charset="0"/>
              </a:rPr>
              <a:t>、</a:t>
            </a:r>
            <a:r>
              <a:rPr lang="en-US" altLang="zh-TW" sz="4000" b="0" i="0" dirty="0">
                <a:solidFill>
                  <a:schemeClr val="bg1"/>
                </a:solidFill>
                <a:effectLst/>
                <a:latin typeface="Times New Roman" panose="02020603050405020304" pitchFamily="18" charset="0"/>
              </a:rPr>
              <a:t>ISTA 6 Series… </a:t>
            </a:r>
          </a:p>
          <a:p>
            <a:endParaRPr lang="en-US" altLang="zh-TW" sz="4000" b="0" i="0" dirty="0">
              <a:solidFill>
                <a:schemeClr val="bg1"/>
              </a:solidFill>
              <a:effectLst/>
              <a:latin typeface="Times New Roman" panose="02020603050405020304" pitchFamily="18" charset="0"/>
            </a:endParaRPr>
          </a:p>
          <a:p>
            <a:pPr marL="685800" indent="-685800">
              <a:buFont typeface="Wingdings" panose="05000000000000000000" pitchFamily="2" charset="2"/>
              <a:buChar char="l"/>
            </a:pPr>
            <a:endParaRPr lang="zh-TW" altLang="en-US" sz="4000" dirty="0">
              <a:solidFill>
                <a:schemeClr val="bg1"/>
              </a:solidFill>
            </a:endParaRPr>
          </a:p>
        </p:txBody>
      </p:sp>
      <p:sp>
        <p:nvSpPr>
          <p:cNvPr id="16" name="文字方塊 15">
            <a:extLst>
              <a:ext uri="{FF2B5EF4-FFF2-40B4-BE49-F238E27FC236}">
                <a16:creationId xmlns:a16="http://schemas.microsoft.com/office/drawing/2014/main" id="{08FEF06D-9E27-DCAE-6F0E-521BB68CA02B}"/>
              </a:ext>
            </a:extLst>
          </p:cNvPr>
          <p:cNvSpPr txBox="1"/>
          <p:nvPr/>
        </p:nvSpPr>
        <p:spPr>
          <a:xfrm>
            <a:off x="649718" y="19975244"/>
            <a:ext cx="9747189" cy="9325630"/>
          </a:xfrm>
          <a:prstGeom prst="rect">
            <a:avLst/>
          </a:prstGeom>
          <a:noFill/>
        </p:spPr>
        <p:txBody>
          <a:bodyPr wrap="square" rtlCol="0">
            <a:spAutoFit/>
          </a:bodyPr>
          <a:lstStyle/>
          <a:p>
            <a:pPr marL="685800" indent="-685800">
              <a:buFont typeface="Wingdings" panose="05000000000000000000" pitchFamily="2" charset="2"/>
              <a:buChar char="l"/>
            </a:pPr>
            <a:r>
              <a:rPr lang="en-US" altLang="zh-TW" sz="4000" b="0" i="0" dirty="0">
                <a:solidFill>
                  <a:schemeClr val="bg1"/>
                </a:solidFill>
                <a:effectLst/>
              </a:rPr>
              <a:t>Mechanical shock test machine is designed to simulate the transport environment non-repetitive high impact conditions, through the impact of the appropriate application, to detect the transport of weaknesses and certain features of the degradation of the situation. </a:t>
            </a:r>
          </a:p>
          <a:p>
            <a:pPr marL="685800" indent="-685800">
              <a:buFont typeface="Wingdings" panose="05000000000000000000" pitchFamily="2" charset="2"/>
              <a:buChar char="l"/>
            </a:pPr>
            <a:r>
              <a:rPr lang="en-US" altLang="zh-TW" sz="4000" b="0" i="0" dirty="0">
                <a:solidFill>
                  <a:schemeClr val="bg1"/>
                </a:solidFill>
                <a:effectLst/>
              </a:rPr>
              <a:t>This will help to understand the structural strength and the impact resistance, drop resistance of the appearance, and prevention from the fall based on the characteristics of products, to analyze the strength of the withstand of impact environment, and to effectively prevent the occurrence of product damage.</a:t>
            </a:r>
          </a:p>
        </p:txBody>
      </p:sp>
      <p:pic>
        <p:nvPicPr>
          <p:cNvPr id="17" name="圖片 16">
            <a:extLst>
              <a:ext uri="{FF2B5EF4-FFF2-40B4-BE49-F238E27FC236}">
                <a16:creationId xmlns:a16="http://schemas.microsoft.com/office/drawing/2014/main" id="{DB7FF5F2-1B85-61DA-5717-7D9B8D71B78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12073" y="15446040"/>
            <a:ext cx="9000000" cy="3050420"/>
          </a:xfrm>
          <a:prstGeom prst="rect">
            <a:avLst/>
          </a:prstGeom>
          <a:noFill/>
          <a:ln>
            <a:noFill/>
          </a:ln>
        </p:spPr>
      </p:pic>
      <p:pic>
        <p:nvPicPr>
          <p:cNvPr id="19" name="圖片 18">
            <a:extLst>
              <a:ext uri="{FF2B5EF4-FFF2-40B4-BE49-F238E27FC236}">
                <a16:creationId xmlns:a16="http://schemas.microsoft.com/office/drawing/2014/main" id="{FF709CA1-A431-871E-B6BA-7631A1C0A754}"/>
              </a:ext>
            </a:extLst>
          </p:cNvPr>
          <p:cNvPicPr>
            <a:picLocks noChangeAspect="1"/>
          </p:cNvPicPr>
          <p:nvPr/>
        </p:nvPicPr>
        <p:blipFill>
          <a:blip r:embed="rId5"/>
          <a:stretch>
            <a:fillRect/>
          </a:stretch>
        </p:blipFill>
        <p:spPr>
          <a:xfrm>
            <a:off x="11609360" y="19642929"/>
            <a:ext cx="9000000" cy="6932862"/>
          </a:xfrm>
          <a:prstGeom prst="rect">
            <a:avLst/>
          </a:prstGeom>
        </p:spPr>
      </p:pic>
      <p:pic>
        <p:nvPicPr>
          <p:cNvPr id="5" name="圖片 4" descr="一張含有 醫療設備, 科學儀器, 室內, 機器 的圖片&#10;&#10;自動產生的描述">
            <a:extLst>
              <a:ext uri="{FF2B5EF4-FFF2-40B4-BE49-F238E27FC236}">
                <a16:creationId xmlns:a16="http://schemas.microsoft.com/office/drawing/2014/main" id="{95713B75-C358-F89C-BD3A-382FA15F6A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76538" y="5084080"/>
            <a:ext cx="7758408" cy="8321973"/>
          </a:xfrm>
          <a:prstGeom prst="rect">
            <a:avLst/>
          </a:prstGeom>
        </p:spPr>
      </p:pic>
      <p:pic>
        <p:nvPicPr>
          <p:cNvPr id="6" name="圖片 5" descr="一張含有 字型, 圖形, 螢幕擷取畫面, 標誌 的圖片&#10;&#10;自動產生的描述">
            <a:extLst>
              <a:ext uri="{FF2B5EF4-FFF2-40B4-BE49-F238E27FC236}">
                <a16:creationId xmlns:a16="http://schemas.microsoft.com/office/drawing/2014/main" id="{8B025981-C874-2420-4A15-33863D028D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04039" y="28656593"/>
            <a:ext cx="5571941" cy="1323602"/>
          </a:xfrm>
          <a:prstGeom prst="rect">
            <a:avLst/>
          </a:prstGeom>
        </p:spPr>
      </p:pic>
    </p:spTree>
    <p:extLst>
      <p:ext uri="{BB962C8B-B14F-4D97-AF65-F5344CB8AC3E}">
        <p14:creationId xmlns:p14="http://schemas.microsoft.com/office/powerpoint/2010/main" val="10177413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descr="一張含有 螢幕擷取畫面, 藝術 的圖片&#10;&#10;自動產生的描述">
            <a:extLst>
              <a:ext uri="{FF2B5EF4-FFF2-40B4-BE49-F238E27FC236}">
                <a16:creationId xmlns:a16="http://schemas.microsoft.com/office/drawing/2014/main" id="{D1183AB0-8C2B-6A6C-F92E-A7B56B5B473B}"/>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1" y="0"/>
            <a:ext cx="21383626" cy="30275214"/>
          </a:xfrm>
        </p:spPr>
      </p:pic>
      <p:sp>
        <p:nvSpPr>
          <p:cNvPr id="12" name="文字方塊 11">
            <a:extLst>
              <a:ext uri="{FF2B5EF4-FFF2-40B4-BE49-F238E27FC236}">
                <a16:creationId xmlns:a16="http://schemas.microsoft.com/office/drawing/2014/main" id="{B3A14FAF-E64D-282A-57C1-F170FA641A38}"/>
              </a:ext>
            </a:extLst>
          </p:cNvPr>
          <p:cNvSpPr txBox="1"/>
          <p:nvPr/>
        </p:nvSpPr>
        <p:spPr>
          <a:xfrm>
            <a:off x="0" y="752620"/>
            <a:ext cx="21101537" cy="1354217"/>
          </a:xfrm>
          <a:prstGeom prst="rect">
            <a:avLst/>
          </a:prstGeom>
          <a:gradFill flip="none" rotWithShape="1">
            <a:gsLst>
              <a:gs pos="98000">
                <a:schemeClr val="tx2">
                  <a:lumMod val="50000"/>
                </a:schemeClr>
              </a:gs>
              <a:gs pos="100000">
                <a:schemeClr val="accent3">
                  <a:lumMod val="60000"/>
                  <a:lumOff val="40000"/>
                </a:schemeClr>
              </a:gs>
            </a:gsLst>
            <a:lin ang="16200000" scaled="1"/>
            <a:tileRect/>
          </a:gradFill>
          <a:ln>
            <a:noFill/>
          </a:ln>
          <a:effectLst>
            <a:softEdge rad="4191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TW" sz="8200" b="1" dirty="0"/>
              <a:t>Drop Test Equipment</a:t>
            </a:r>
            <a:endParaRPr lang="zh-TW" altLang="en-US" sz="8200" b="1" dirty="0"/>
          </a:p>
        </p:txBody>
      </p:sp>
      <p:sp>
        <p:nvSpPr>
          <p:cNvPr id="13" name="文字方塊 12">
            <a:extLst>
              <a:ext uri="{FF2B5EF4-FFF2-40B4-BE49-F238E27FC236}">
                <a16:creationId xmlns:a16="http://schemas.microsoft.com/office/drawing/2014/main" id="{8A805837-1540-ED53-6915-4CE3016BAEFA}"/>
              </a:ext>
            </a:extLst>
          </p:cNvPr>
          <p:cNvSpPr txBox="1"/>
          <p:nvPr/>
        </p:nvSpPr>
        <p:spPr>
          <a:xfrm>
            <a:off x="1307866" y="2947406"/>
            <a:ext cx="8463687" cy="1015663"/>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Introduction</a:t>
            </a:r>
            <a:endParaRPr lang="zh-TW" altLang="en-US" sz="6000" b="1" dirty="0">
              <a:solidFill>
                <a:schemeClr val="bg1"/>
              </a:solidFill>
            </a:endParaRPr>
          </a:p>
        </p:txBody>
      </p:sp>
      <p:sp>
        <p:nvSpPr>
          <p:cNvPr id="14" name="文字方塊 13">
            <a:extLst>
              <a:ext uri="{FF2B5EF4-FFF2-40B4-BE49-F238E27FC236}">
                <a16:creationId xmlns:a16="http://schemas.microsoft.com/office/drawing/2014/main" id="{CA92CF18-1CD1-0AD6-CE20-373B0F7C21E6}"/>
              </a:ext>
            </a:extLst>
          </p:cNvPr>
          <p:cNvSpPr txBox="1"/>
          <p:nvPr/>
        </p:nvSpPr>
        <p:spPr>
          <a:xfrm>
            <a:off x="1307865" y="18624769"/>
            <a:ext cx="8463687" cy="1012767"/>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Test Principle</a:t>
            </a:r>
            <a:endParaRPr lang="zh-TW" altLang="en-US" sz="6000" b="1" dirty="0">
              <a:solidFill>
                <a:schemeClr val="bg1"/>
              </a:solidFill>
            </a:endParaRPr>
          </a:p>
        </p:txBody>
      </p:sp>
      <p:sp>
        <p:nvSpPr>
          <p:cNvPr id="15" name="文字方塊 14">
            <a:extLst>
              <a:ext uri="{FF2B5EF4-FFF2-40B4-BE49-F238E27FC236}">
                <a16:creationId xmlns:a16="http://schemas.microsoft.com/office/drawing/2014/main" id="{E6180537-A31F-04D1-ECED-7CCFEE854175}"/>
              </a:ext>
            </a:extLst>
          </p:cNvPr>
          <p:cNvSpPr txBox="1"/>
          <p:nvPr/>
        </p:nvSpPr>
        <p:spPr>
          <a:xfrm>
            <a:off x="11612073" y="2950302"/>
            <a:ext cx="8463687" cy="1012767"/>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Test Procedure</a:t>
            </a:r>
            <a:endParaRPr lang="zh-TW" altLang="en-US" sz="6000" b="1" dirty="0">
              <a:solidFill>
                <a:schemeClr val="bg1"/>
              </a:solidFill>
            </a:endParaRPr>
          </a:p>
        </p:txBody>
      </p:sp>
      <p:sp>
        <p:nvSpPr>
          <p:cNvPr id="2" name="文字方塊 1">
            <a:extLst>
              <a:ext uri="{FF2B5EF4-FFF2-40B4-BE49-F238E27FC236}">
                <a16:creationId xmlns:a16="http://schemas.microsoft.com/office/drawing/2014/main" id="{66BF3ED3-5F3C-4F53-DC03-713F907E4410}"/>
              </a:ext>
            </a:extLst>
          </p:cNvPr>
          <p:cNvSpPr txBox="1"/>
          <p:nvPr/>
        </p:nvSpPr>
        <p:spPr>
          <a:xfrm>
            <a:off x="649719" y="14613761"/>
            <a:ext cx="10962354" cy="3921202"/>
          </a:xfrm>
          <a:prstGeom prst="rect">
            <a:avLst/>
          </a:prstGeom>
          <a:noFill/>
        </p:spPr>
        <p:txBody>
          <a:bodyPr wrap="square" rtlCol="0">
            <a:spAutoFit/>
          </a:bodyPr>
          <a:lstStyle/>
          <a:p>
            <a:pPr marL="685800" indent="-685800" algn="l">
              <a:buFont typeface="Wingdings" panose="05000000000000000000" pitchFamily="2" charset="2"/>
              <a:buChar char="l"/>
            </a:pPr>
            <a:r>
              <a:rPr lang="en-US" altLang="zh-TW" sz="4000" b="0" i="0" dirty="0">
                <a:solidFill>
                  <a:schemeClr val="bg1"/>
                </a:solidFill>
                <a:effectLst/>
              </a:rPr>
              <a:t>Drop height : 30 cm ~ 130 cm</a:t>
            </a:r>
          </a:p>
          <a:p>
            <a:pPr marL="685800" indent="-685800" algn="l">
              <a:buFont typeface="Wingdings" panose="05000000000000000000" pitchFamily="2" charset="2"/>
              <a:buChar char="l"/>
            </a:pPr>
            <a:r>
              <a:rPr lang="en-US" altLang="zh-TW" sz="4000" b="0" i="0" dirty="0">
                <a:solidFill>
                  <a:schemeClr val="bg1"/>
                </a:solidFill>
                <a:effectLst/>
              </a:rPr>
              <a:t>Test surface : </a:t>
            </a:r>
          </a:p>
          <a:p>
            <a:pPr marL="685800" indent="-685800" algn="l">
              <a:buFont typeface="Wingdings" panose="05000000000000000000" pitchFamily="2" charset="2"/>
              <a:buChar char="Ø"/>
            </a:pPr>
            <a:r>
              <a:rPr lang="en-US" altLang="zh-TW" sz="4000" b="0" i="0" dirty="0">
                <a:solidFill>
                  <a:schemeClr val="bg1"/>
                </a:solidFill>
                <a:effectLst/>
              </a:rPr>
              <a:t>Steel plate (150 cm × 125 cm , Thickness 1 cm) </a:t>
            </a:r>
          </a:p>
          <a:p>
            <a:pPr marL="685800" indent="-685800" algn="l">
              <a:buFont typeface="Wingdings" panose="05000000000000000000" pitchFamily="2" charset="2"/>
              <a:buChar char="Ø"/>
            </a:pPr>
            <a:r>
              <a:rPr lang="en-US" altLang="zh-TW" sz="4000" b="0" i="0" dirty="0">
                <a:solidFill>
                  <a:schemeClr val="bg1"/>
                </a:solidFill>
                <a:effectLst/>
              </a:rPr>
              <a:t>Concrete plate </a:t>
            </a:r>
          </a:p>
          <a:p>
            <a:pPr algn="l"/>
            <a:r>
              <a:rPr lang="en-US" altLang="zh-TW" sz="4000" dirty="0">
                <a:solidFill>
                  <a:schemeClr val="bg1"/>
                </a:solidFill>
              </a:rPr>
              <a:t>     </a:t>
            </a:r>
            <a:r>
              <a:rPr lang="en-US" altLang="zh-TW" sz="4000" b="0" i="0" dirty="0">
                <a:solidFill>
                  <a:schemeClr val="bg1"/>
                </a:solidFill>
                <a:effectLst/>
              </a:rPr>
              <a:t>(60 cm × 60 cm, Thickness 10 cm)</a:t>
            </a:r>
          </a:p>
          <a:p>
            <a:endParaRPr lang="zh-TW" altLang="en-US" dirty="0"/>
          </a:p>
        </p:txBody>
      </p:sp>
      <p:sp>
        <p:nvSpPr>
          <p:cNvPr id="4" name="文字方塊 3">
            <a:extLst>
              <a:ext uri="{FF2B5EF4-FFF2-40B4-BE49-F238E27FC236}">
                <a16:creationId xmlns:a16="http://schemas.microsoft.com/office/drawing/2014/main" id="{9DC99A18-1B6A-D6FC-84F2-8AF378321EF0}"/>
              </a:ext>
            </a:extLst>
          </p:cNvPr>
          <p:cNvSpPr txBox="1"/>
          <p:nvPr/>
        </p:nvSpPr>
        <p:spPr>
          <a:xfrm>
            <a:off x="10986719" y="4572568"/>
            <a:ext cx="9878226" cy="7436552"/>
          </a:xfrm>
          <a:prstGeom prst="rect">
            <a:avLst/>
          </a:prstGeom>
          <a:noFill/>
        </p:spPr>
        <p:txBody>
          <a:bodyPr wrap="square" rtlCol="0">
            <a:noAutofit/>
          </a:bodyPr>
          <a:lstStyle/>
          <a:p>
            <a:pPr marL="571500" indent="-571500">
              <a:buFont typeface="Wingdings" panose="05000000000000000000" pitchFamily="2" charset="2"/>
              <a:buChar char="l"/>
            </a:pPr>
            <a:r>
              <a:rPr lang="en-US" altLang="zh-TW" sz="4000" b="0" i="0" dirty="0">
                <a:solidFill>
                  <a:schemeClr val="bg1"/>
                </a:solidFill>
                <a:effectLst/>
              </a:rPr>
              <a:t>Cushion packaging design, packaging material selection, packaging contend design, drop specifications test.</a:t>
            </a:r>
          </a:p>
          <a:p>
            <a:pPr marL="571500" indent="-571500">
              <a:buFont typeface="Wingdings" panose="05000000000000000000" pitchFamily="2" charset="2"/>
              <a:buChar char="l"/>
            </a:pPr>
            <a:endParaRPr lang="en-US" altLang="zh-TW" sz="4000" dirty="0">
              <a:solidFill>
                <a:schemeClr val="bg1"/>
              </a:solidFill>
            </a:endParaRPr>
          </a:p>
          <a:p>
            <a:pPr marL="571500" indent="-571500">
              <a:buFont typeface="Wingdings" panose="05000000000000000000" pitchFamily="2" charset="2"/>
              <a:buChar char="l"/>
            </a:pPr>
            <a:r>
              <a:rPr lang="en-US" altLang="zh-TW" sz="4000" b="0" i="0" dirty="0">
                <a:solidFill>
                  <a:schemeClr val="bg1"/>
                </a:solidFill>
                <a:effectLst/>
              </a:rPr>
              <a:t>According to standard </a:t>
            </a:r>
          </a:p>
          <a:p>
            <a:r>
              <a:rPr lang="en-US" altLang="zh-TW" sz="4000" b="0" i="0" dirty="0">
                <a:solidFill>
                  <a:schemeClr val="bg1"/>
                </a:solidFill>
                <a:effectLst/>
              </a:rPr>
              <a:t>     </a:t>
            </a:r>
            <a:r>
              <a:rPr lang="it-IT" altLang="zh-TW" sz="4000" b="0" i="0" dirty="0">
                <a:solidFill>
                  <a:schemeClr val="bg1"/>
                </a:solidFill>
                <a:effectLst/>
              </a:rPr>
              <a:t>- IEC 60068-2-31 </a:t>
            </a:r>
          </a:p>
          <a:p>
            <a:r>
              <a:rPr lang="it-IT" altLang="zh-TW" sz="4000" b="0" i="0" dirty="0">
                <a:solidFill>
                  <a:schemeClr val="bg1"/>
                </a:solidFill>
                <a:effectLst/>
              </a:rPr>
              <a:t>     - IEC 60068-2-32 </a:t>
            </a:r>
          </a:p>
          <a:p>
            <a:r>
              <a:rPr lang="it-IT" altLang="zh-TW" sz="4000" b="0" i="0" dirty="0">
                <a:solidFill>
                  <a:schemeClr val="bg1"/>
                </a:solidFill>
                <a:effectLst/>
              </a:rPr>
              <a:t>     - MIL-STD-810H </a:t>
            </a:r>
          </a:p>
          <a:p>
            <a:r>
              <a:rPr lang="it-IT" altLang="zh-TW" sz="4000" b="0" i="0" dirty="0">
                <a:solidFill>
                  <a:schemeClr val="bg1"/>
                </a:solidFill>
                <a:effectLst/>
              </a:rPr>
              <a:t>     - ISO 16750-3 </a:t>
            </a:r>
          </a:p>
          <a:p>
            <a:r>
              <a:rPr lang="it-IT" altLang="zh-TW" sz="4000" b="0" i="0" dirty="0">
                <a:solidFill>
                  <a:schemeClr val="bg1"/>
                </a:solidFill>
                <a:effectLst/>
              </a:rPr>
              <a:t>     - ISTA 1 Series</a:t>
            </a:r>
            <a:r>
              <a:rPr lang="zh-TW" altLang="it-IT" sz="4000" b="0" i="0" dirty="0">
                <a:solidFill>
                  <a:schemeClr val="bg1"/>
                </a:solidFill>
                <a:effectLst/>
              </a:rPr>
              <a:t>、</a:t>
            </a:r>
            <a:r>
              <a:rPr lang="it-IT" altLang="zh-TW" sz="4000" b="0" i="0" dirty="0">
                <a:solidFill>
                  <a:schemeClr val="bg1"/>
                </a:solidFill>
                <a:effectLst/>
              </a:rPr>
              <a:t>ISTA 2 Series</a:t>
            </a:r>
            <a:r>
              <a:rPr lang="zh-TW" altLang="it-IT" sz="4000" b="0" i="0" dirty="0">
                <a:solidFill>
                  <a:schemeClr val="bg1"/>
                </a:solidFill>
                <a:effectLst/>
              </a:rPr>
              <a:t>、</a:t>
            </a:r>
            <a:r>
              <a:rPr lang="it-IT" altLang="zh-TW" sz="4000" b="0" i="0" dirty="0">
                <a:solidFill>
                  <a:schemeClr val="bg1"/>
                </a:solidFill>
                <a:effectLst/>
              </a:rPr>
              <a:t>ISTA 3  </a:t>
            </a:r>
          </a:p>
          <a:p>
            <a:r>
              <a:rPr lang="it-IT" altLang="zh-TW" sz="4000" dirty="0">
                <a:solidFill>
                  <a:schemeClr val="bg1"/>
                </a:solidFill>
              </a:rPr>
              <a:t>       </a:t>
            </a:r>
            <a:r>
              <a:rPr lang="it-IT" altLang="zh-TW" sz="4000" b="0" i="0" dirty="0">
                <a:solidFill>
                  <a:schemeClr val="bg1"/>
                </a:solidFill>
                <a:effectLst/>
              </a:rPr>
              <a:t>Series</a:t>
            </a:r>
            <a:r>
              <a:rPr lang="zh-TW" altLang="it-IT" sz="4000" b="0" i="0" dirty="0">
                <a:solidFill>
                  <a:schemeClr val="bg1"/>
                </a:solidFill>
                <a:effectLst/>
              </a:rPr>
              <a:t>、</a:t>
            </a:r>
            <a:r>
              <a:rPr lang="it-IT" altLang="zh-TW" sz="4000" b="0" i="0" dirty="0">
                <a:solidFill>
                  <a:schemeClr val="bg1"/>
                </a:solidFill>
                <a:effectLst/>
              </a:rPr>
              <a:t>ISTA 6 Series…</a:t>
            </a:r>
          </a:p>
          <a:p>
            <a:endParaRPr lang="en-US" altLang="zh-TW" sz="4000" b="0" i="0" dirty="0">
              <a:solidFill>
                <a:schemeClr val="bg1"/>
              </a:solidFill>
              <a:effectLst/>
              <a:latin typeface="Times New Roman" panose="02020603050405020304" pitchFamily="18" charset="0"/>
            </a:endParaRPr>
          </a:p>
          <a:p>
            <a:pPr marL="685800" indent="-685800">
              <a:buFont typeface="Wingdings" panose="05000000000000000000" pitchFamily="2" charset="2"/>
              <a:buChar char="l"/>
            </a:pPr>
            <a:endParaRPr lang="zh-TW" altLang="en-US" sz="4000" dirty="0">
              <a:solidFill>
                <a:schemeClr val="bg1"/>
              </a:solidFill>
            </a:endParaRPr>
          </a:p>
        </p:txBody>
      </p:sp>
      <p:sp>
        <p:nvSpPr>
          <p:cNvPr id="16" name="文字方塊 15">
            <a:extLst>
              <a:ext uri="{FF2B5EF4-FFF2-40B4-BE49-F238E27FC236}">
                <a16:creationId xmlns:a16="http://schemas.microsoft.com/office/drawing/2014/main" id="{08FEF06D-9E27-DCAE-6F0E-521BB68CA02B}"/>
              </a:ext>
            </a:extLst>
          </p:cNvPr>
          <p:cNvSpPr txBox="1"/>
          <p:nvPr/>
        </p:nvSpPr>
        <p:spPr>
          <a:xfrm>
            <a:off x="649718" y="19975244"/>
            <a:ext cx="9747189" cy="7478970"/>
          </a:xfrm>
          <a:prstGeom prst="rect">
            <a:avLst/>
          </a:prstGeom>
          <a:noFill/>
        </p:spPr>
        <p:txBody>
          <a:bodyPr wrap="square" rtlCol="0">
            <a:spAutoFit/>
          </a:bodyPr>
          <a:lstStyle/>
          <a:p>
            <a:pPr marL="685800" indent="-685800">
              <a:buFont typeface="Wingdings" panose="05000000000000000000" pitchFamily="2" charset="2"/>
              <a:buChar char="l"/>
            </a:pPr>
            <a:r>
              <a:rPr lang="en-US" altLang="zh-TW" sz="4000" b="0" i="0" dirty="0">
                <a:solidFill>
                  <a:schemeClr val="bg1"/>
                </a:solidFill>
                <a:effectLst/>
              </a:rPr>
              <a:t>The test aims for the products that have been packaged. It is important to determine whether the packaging design can be improved by measuring the shock-proof, cover-fullness, and adequacy of the product's durability to drops. The use of packaging equipment is to help customers to purchase from shelf spot, based on the acceptance of the test categories to determine whether it is in line with their own need, and whether it is good or bad in the market of similar products.</a:t>
            </a:r>
          </a:p>
        </p:txBody>
      </p:sp>
      <p:pic>
        <p:nvPicPr>
          <p:cNvPr id="20" name="圖片 19">
            <a:extLst>
              <a:ext uri="{FF2B5EF4-FFF2-40B4-BE49-F238E27FC236}">
                <a16:creationId xmlns:a16="http://schemas.microsoft.com/office/drawing/2014/main" id="{159E184A-C350-FC86-BAB8-D91F439F2E0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12073" y="12009120"/>
            <a:ext cx="9031802" cy="9092418"/>
          </a:xfrm>
          <a:prstGeom prst="rect">
            <a:avLst/>
          </a:prstGeom>
          <a:noFill/>
          <a:ln>
            <a:noFill/>
          </a:ln>
        </p:spPr>
      </p:pic>
      <p:pic>
        <p:nvPicPr>
          <p:cNvPr id="6" name="圖片 5">
            <a:extLst>
              <a:ext uri="{FF2B5EF4-FFF2-40B4-BE49-F238E27FC236}">
                <a16:creationId xmlns:a16="http://schemas.microsoft.com/office/drawing/2014/main" id="{23E27CAB-3E19-DB7A-D920-C10EA01946BB}"/>
              </a:ext>
            </a:extLst>
          </p:cNvPr>
          <p:cNvPicPr>
            <a:picLocks noChangeAspect="1"/>
          </p:cNvPicPr>
          <p:nvPr/>
        </p:nvPicPr>
        <p:blipFill>
          <a:blip r:embed="rId5"/>
          <a:stretch>
            <a:fillRect/>
          </a:stretch>
        </p:blipFill>
        <p:spPr>
          <a:xfrm>
            <a:off x="2656821" y="4985250"/>
            <a:ext cx="5697470" cy="8985943"/>
          </a:xfrm>
          <a:prstGeom prst="rect">
            <a:avLst/>
          </a:prstGeom>
        </p:spPr>
      </p:pic>
      <p:pic>
        <p:nvPicPr>
          <p:cNvPr id="7" name="圖片 6" descr="一張含有 字型, 圖形, 螢幕擷取畫面, 標誌 的圖片&#10;&#10;自動產生的描述">
            <a:extLst>
              <a:ext uri="{FF2B5EF4-FFF2-40B4-BE49-F238E27FC236}">
                <a16:creationId xmlns:a16="http://schemas.microsoft.com/office/drawing/2014/main" id="{6275ED51-CB16-A046-F67B-CC6D3D2FF20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04039" y="28656593"/>
            <a:ext cx="5571941" cy="1323602"/>
          </a:xfrm>
          <a:prstGeom prst="rect">
            <a:avLst/>
          </a:prstGeom>
        </p:spPr>
      </p:pic>
    </p:spTree>
    <p:extLst>
      <p:ext uri="{BB962C8B-B14F-4D97-AF65-F5344CB8AC3E}">
        <p14:creationId xmlns:p14="http://schemas.microsoft.com/office/powerpoint/2010/main" val="3169486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descr="一張含有 螢幕擷取畫面, 藝術 的圖片&#10;&#10;自動產生的描述">
            <a:extLst>
              <a:ext uri="{FF2B5EF4-FFF2-40B4-BE49-F238E27FC236}">
                <a16:creationId xmlns:a16="http://schemas.microsoft.com/office/drawing/2014/main" id="{D1183AB0-8C2B-6A6C-F92E-A7B56B5B473B}"/>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1" y="0"/>
            <a:ext cx="21383626" cy="30275214"/>
          </a:xfrm>
        </p:spPr>
      </p:pic>
      <p:sp>
        <p:nvSpPr>
          <p:cNvPr id="12" name="文字方塊 11">
            <a:extLst>
              <a:ext uri="{FF2B5EF4-FFF2-40B4-BE49-F238E27FC236}">
                <a16:creationId xmlns:a16="http://schemas.microsoft.com/office/drawing/2014/main" id="{B3A14FAF-E64D-282A-57C1-F170FA641A38}"/>
              </a:ext>
            </a:extLst>
          </p:cNvPr>
          <p:cNvSpPr txBox="1"/>
          <p:nvPr/>
        </p:nvSpPr>
        <p:spPr>
          <a:xfrm>
            <a:off x="0" y="752620"/>
            <a:ext cx="21101537" cy="1354217"/>
          </a:xfrm>
          <a:prstGeom prst="rect">
            <a:avLst/>
          </a:prstGeom>
          <a:gradFill flip="none" rotWithShape="1">
            <a:gsLst>
              <a:gs pos="98000">
                <a:schemeClr val="tx2">
                  <a:lumMod val="50000"/>
                </a:schemeClr>
              </a:gs>
              <a:gs pos="100000">
                <a:schemeClr val="accent3">
                  <a:lumMod val="60000"/>
                  <a:lumOff val="40000"/>
                </a:schemeClr>
              </a:gs>
            </a:gsLst>
            <a:lin ang="16200000" scaled="1"/>
            <a:tileRect/>
          </a:gradFill>
          <a:ln>
            <a:noFill/>
          </a:ln>
          <a:effectLst>
            <a:softEdge rad="4191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TW" sz="8200" b="1" dirty="0"/>
              <a:t>Water Ingress Protection Test Equipment</a:t>
            </a:r>
            <a:endParaRPr lang="zh-TW" altLang="en-US" sz="8200" b="1" dirty="0"/>
          </a:p>
        </p:txBody>
      </p:sp>
      <p:sp>
        <p:nvSpPr>
          <p:cNvPr id="13" name="文字方塊 12">
            <a:extLst>
              <a:ext uri="{FF2B5EF4-FFF2-40B4-BE49-F238E27FC236}">
                <a16:creationId xmlns:a16="http://schemas.microsoft.com/office/drawing/2014/main" id="{8A805837-1540-ED53-6915-4CE3016BAEFA}"/>
              </a:ext>
            </a:extLst>
          </p:cNvPr>
          <p:cNvSpPr txBox="1"/>
          <p:nvPr/>
        </p:nvSpPr>
        <p:spPr>
          <a:xfrm>
            <a:off x="1307866" y="2947406"/>
            <a:ext cx="8463687" cy="1015663"/>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Introduction</a:t>
            </a:r>
            <a:endParaRPr lang="zh-TW" altLang="en-US" sz="6000" b="1" dirty="0">
              <a:solidFill>
                <a:schemeClr val="bg1"/>
              </a:solidFill>
            </a:endParaRPr>
          </a:p>
        </p:txBody>
      </p:sp>
      <p:sp>
        <p:nvSpPr>
          <p:cNvPr id="14" name="文字方塊 13">
            <a:extLst>
              <a:ext uri="{FF2B5EF4-FFF2-40B4-BE49-F238E27FC236}">
                <a16:creationId xmlns:a16="http://schemas.microsoft.com/office/drawing/2014/main" id="{CA92CF18-1CD1-0AD6-CE20-373B0F7C21E6}"/>
              </a:ext>
            </a:extLst>
          </p:cNvPr>
          <p:cNvSpPr txBox="1"/>
          <p:nvPr/>
        </p:nvSpPr>
        <p:spPr>
          <a:xfrm>
            <a:off x="11605544" y="2947406"/>
            <a:ext cx="8463687" cy="1012767"/>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Test Principle</a:t>
            </a:r>
            <a:endParaRPr lang="zh-TW" altLang="en-US" sz="6000" b="1" dirty="0">
              <a:solidFill>
                <a:schemeClr val="bg1"/>
              </a:solidFill>
            </a:endParaRPr>
          </a:p>
        </p:txBody>
      </p:sp>
      <p:sp>
        <p:nvSpPr>
          <p:cNvPr id="2" name="文字方塊 1">
            <a:extLst>
              <a:ext uri="{FF2B5EF4-FFF2-40B4-BE49-F238E27FC236}">
                <a16:creationId xmlns:a16="http://schemas.microsoft.com/office/drawing/2014/main" id="{66BF3ED3-5F3C-4F53-DC03-713F907E4410}"/>
              </a:ext>
            </a:extLst>
          </p:cNvPr>
          <p:cNvSpPr txBox="1"/>
          <p:nvPr/>
        </p:nvSpPr>
        <p:spPr>
          <a:xfrm>
            <a:off x="649719" y="13721529"/>
            <a:ext cx="9747189" cy="8845627"/>
          </a:xfrm>
          <a:prstGeom prst="rect">
            <a:avLst/>
          </a:prstGeom>
          <a:noFill/>
        </p:spPr>
        <p:txBody>
          <a:bodyPr wrap="square" rtlCol="0">
            <a:spAutoFit/>
          </a:bodyPr>
          <a:lstStyle/>
          <a:p>
            <a:pPr marL="685800" indent="-685800" algn="l">
              <a:buFont typeface="Wingdings" panose="05000000000000000000" pitchFamily="2" charset="2"/>
              <a:buChar char="l"/>
            </a:pPr>
            <a:r>
              <a:rPr lang="en-US" altLang="zh-TW" sz="4000" b="0" i="0" dirty="0">
                <a:solidFill>
                  <a:schemeClr val="bg1"/>
                </a:solidFill>
                <a:effectLst/>
              </a:rPr>
              <a:t>Model No. :</a:t>
            </a:r>
          </a:p>
          <a:p>
            <a:pPr marL="571500" indent="-571500" algn="l">
              <a:buFont typeface="Wingdings" panose="05000000000000000000" pitchFamily="2" charset="2"/>
              <a:buChar char="Ø"/>
            </a:pPr>
            <a:r>
              <a:rPr lang="en-US" altLang="zh-TW" sz="4000" b="0" i="0" dirty="0">
                <a:solidFill>
                  <a:schemeClr val="bg1"/>
                </a:solidFill>
                <a:effectLst/>
              </a:rPr>
              <a:t> CHTEK  CH-2010-S6 </a:t>
            </a:r>
          </a:p>
          <a:p>
            <a:pPr marL="685800" indent="-685800" algn="l">
              <a:buFont typeface="Arial" panose="020B0604020202020204" pitchFamily="34" charset="0"/>
              <a:buChar char="•"/>
            </a:pPr>
            <a:r>
              <a:rPr lang="en-US" altLang="zh-TW" sz="4000" b="0" i="0" dirty="0">
                <a:solidFill>
                  <a:schemeClr val="bg1"/>
                </a:solidFill>
                <a:effectLst/>
              </a:rPr>
              <a:t>IP Code Level : IPX1 ~ IPX6</a:t>
            </a:r>
          </a:p>
          <a:p>
            <a:pPr algn="l"/>
            <a:endParaRPr lang="en-US" altLang="zh-TW" sz="4000" b="0" i="0" dirty="0">
              <a:solidFill>
                <a:schemeClr val="bg1"/>
              </a:solidFill>
              <a:effectLst/>
            </a:endParaRPr>
          </a:p>
          <a:p>
            <a:pPr marL="685800" indent="-685800" algn="l">
              <a:buFont typeface="Wingdings" panose="05000000000000000000" pitchFamily="2" charset="2"/>
              <a:buChar char="Ø"/>
            </a:pPr>
            <a:r>
              <a:rPr lang="en-US" altLang="zh-TW" sz="4000" b="0" i="0" dirty="0">
                <a:solidFill>
                  <a:schemeClr val="bg1"/>
                </a:solidFill>
                <a:effectLst/>
              </a:rPr>
              <a:t>M-2000L Immersion Tank</a:t>
            </a:r>
          </a:p>
          <a:p>
            <a:pPr marL="685800" indent="-685800" algn="l">
              <a:buFont typeface="Arial" panose="020B0604020202020204" pitchFamily="34" charset="0"/>
              <a:buChar char="•"/>
            </a:pPr>
            <a:r>
              <a:rPr lang="en-US" altLang="zh-TW" sz="4000" b="0" i="0" dirty="0">
                <a:solidFill>
                  <a:schemeClr val="bg1"/>
                </a:solidFill>
                <a:effectLst/>
              </a:rPr>
              <a:t>IP Code Level : IPX7 ~ IPX8</a:t>
            </a:r>
          </a:p>
          <a:p>
            <a:pPr marL="685800" indent="-685800" algn="l">
              <a:buFont typeface="Arial" panose="020B0604020202020204" pitchFamily="34" charset="0"/>
              <a:buChar char="•"/>
            </a:pPr>
            <a:r>
              <a:rPr lang="en-US" altLang="zh-TW" sz="4000" dirty="0">
                <a:solidFill>
                  <a:schemeClr val="bg1"/>
                </a:solidFill>
              </a:rPr>
              <a:t>Specification:</a:t>
            </a:r>
          </a:p>
          <a:p>
            <a:pPr algn="l"/>
            <a:r>
              <a:rPr lang="zh-TW" altLang="en-US" sz="4000" dirty="0">
                <a:solidFill>
                  <a:schemeClr val="bg1"/>
                </a:solidFill>
              </a:rPr>
              <a:t>      </a:t>
            </a:r>
            <a:r>
              <a:rPr lang="en-US" altLang="zh-TW" sz="4000" dirty="0">
                <a:solidFill>
                  <a:schemeClr val="bg1"/>
                </a:solidFill>
              </a:rPr>
              <a:t>Inner diameter: 131 cm</a:t>
            </a:r>
          </a:p>
          <a:p>
            <a:pPr algn="l"/>
            <a:r>
              <a:rPr lang="zh-TW" altLang="en-US" sz="4000" dirty="0">
                <a:solidFill>
                  <a:schemeClr val="bg1"/>
                </a:solidFill>
              </a:rPr>
              <a:t>      </a:t>
            </a:r>
            <a:r>
              <a:rPr lang="en-US" altLang="zh-TW" sz="4000" dirty="0">
                <a:solidFill>
                  <a:schemeClr val="bg1"/>
                </a:solidFill>
              </a:rPr>
              <a:t>Bottom: 118 cm</a:t>
            </a:r>
          </a:p>
          <a:p>
            <a:pPr algn="l"/>
            <a:r>
              <a:rPr lang="zh-TW" altLang="en-US" sz="4000" dirty="0">
                <a:solidFill>
                  <a:schemeClr val="bg1"/>
                </a:solidFill>
              </a:rPr>
              <a:t>      </a:t>
            </a:r>
            <a:r>
              <a:rPr lang="en-US" altLang="zh-TW" sz="4000" dirty="0">
                <a:solidFill>
                  <a:schemeClr val="bg1"/>
                </a:solidFill>
              </a:rPr>
              <a:t>Height: 164 cm</a:t>
            </a:r>
          </a:p>
          <a:p>
            <a:pPr algn="l"/>
            <a:r>
              <a:rPr lang="en-US" altLang="zh-TW" sz="4000" dirty="0">
                <a:solidFill>
                  <a:schemeClr val="bg1"/>
                </a:solidFill>
              </a:rPr>
              <a:t>      (The maximum water depth that IPX8 can</a:t>
            </a:r>
          </a:p>
          <a:p>
            <a:pPr algn="l"/>
            <a:r>
              <a:rPr lang="en-US" altLang="zh-TW" sz="4000" dirty="0">
                <a:solidFill>
                  <a:schemeClr val="bg1"/>
                </a:solidFill>
              </a:rPr>
              <a:t>      perform the test)</a:t>
            </a:r>
            <a:endParaRPr lang="zh-TW" altLang="en-US" sz="4000" dirty="0"/>
          </a:p>
          <a:p>
            <a:pPr algn="l"/>
            <a:endParaRPr lang="en-US" altLang="zh-TW" sz="4000" b="0" i="0" dirty="0">
              <a:solidFill>
                <a:schemeClr val="bg1"/>
              </a:solidFill>
              <a:effectLst/>
            </a:endParaRPr>
          </a:p>
          <a:p>
            <a:endParaRPr lang="zh-TW" altLang="en-US" dirty="0"/>
          </a:p>
        </p:txBody>
      </p:sp>
      <p:sp>
        <p:nvSpPr>
          <p:cNvPr id="3" name="文字方塊 2">
            <a:extLst>
              <a:ext uri="{FF2B5EF4-FFF2-40B4-BE49-F238E27FC236}">
                <a16:creationId xmlns:a16="http://schemas.microsoft.com/office/drawing/2014/main" id="{CC49DE9B-E34A-FAF0-87E1-6B923A498B64}"/>
              </a:ext>
            </a:extLst>
          </p:cNvPr>
          <p:cNvSpPr txBox="1"/>
          <p:nvPr/>
        </p:nvSpPr>
        <p:spPr>
          <a:xfrm>
            <a:off x="10947397" y="4649570"/>
            <a:ext cx="10337001" cy="5632311"/>
          </a:xfrm>
          <a:prstGeom prst="rect">
            <a:avLst/>
          </a:prstGeom>
          <a:noFill/>
        </p:spPr>
        <p:txBody>
          <a:bodyPr wrap="square" rtlCol="0">
            <a:spAutoFit/>
          </a:bodyPr>
          <a:lstStyle/>
          <a:p>
            <a:pPr marL="571500" indent="-571500">
              <a:buFont typeface="Wingdings" panose="05000000000000000000" pitchFamily="2" charset="2"/>
              <a:buChar char="l"/>
            </a:pPr>
            <a:r>
              <a:rPr lang="en-US" altLang="zh-TW" sz="4000" b="0" i="0" dirty="0">
                <a:solidFill>
                  <a:schemeClr val="bg1"/>
                </a:solidFill>
                <a:effectLst/>
              </a:rPr>
              <a:t>IP test standard determines the product's ability to protect against solid objects and liquids (anti-solid intrusion, dust-proof, waterproof). </a:t>
            </a:r>
          </a:p>
          <a:p>
            <a:pPr marL="571500" indent="-571500">
              <a:buFont typeface="Wingdings" panose="05000000000000000000" pitchFamily="2" charset="2"/>
              <a:buChar char="l"/>
            </a:pPr>
            <a:r>
              <a:rPr lang="en-US" altLang="zh-TW" sz="4000" b="0" i="0" dirty="0">
                <a:solidFill>
                  <a:schemeClr val="bg1"/>
                </a:solidFill>
                <a:effectLst/>
              </a:rPr>
              <a:t>These tests provide a numerical representation of a product's protective capabilities based on IP ratings. For example, IP11 to IP68 levels represent different levels of protection capabilities.</a:t>
            </a:r>
          </a:p>
        </p:txBody>
      </p:sp>
      <p:sp>
        <p:nvSpPr>
          <p:cNvPr id="17" name="Rectangle 1">
            <a:extLst>
              <a:ext uri="{FF2B5EF4-FFF2-40B4-BE49-F238E27FC236}">
                <a16:creationId xmlns:a16="http://schemas.microsoft.com/office/drawing/2014/main" id="{43020F5E-C1D8-1F8F-7A88-4C46DAD94A52}"/>
              </a:ext>
            </a:extLst>
          </p:cNvPr>
          <p:cNvSpPr>
            <a:spLocks noChangeArrowheads="1"/>
          </p:cNvSpPr>
          <p:nvPr/>
        </p:nvSpPr>
        <p:spPr bwMode="auto">
          <a:xfrm>
            <a:off x="11185515" y="9128446"/>
            <a:ext cx="2138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2" name="文字方塊 21">
            <a:extLst>
              <a:ext uri="{FF2B5EF4-FFF2-40B4-BE49-F238E27FC236}">
                <a16:creationId xmlns:a16="http://schemas.microsoft.com/office/drawing/2014/main" id="{608CE5E4-77E1-713C-7A6F-95394F3DA825}"/>
              </a:ext>
            </a:extLst>
          </p:cNvPr>
          <p:cNvSpPr txBox="1"/>
          <p:nvPr/>
        </p:nvSpPr>
        <p:spPr>
          <a:xfrm>
            <a:off x="11605544" y="15340588"/>
            <a:ext cx="8463687" cy="1012767"/>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Test Procedure</a:t>
            </a:r>
            <a:endParaRPr lang="zh-TW" altLang="en-US" sz="6000" b="1" dirty="0">
              <a:solidFill>
                <a:schemeClr val="bg1"/>
              </a:solidFill>
            </a:endParaRPr>
          </a:p>
        </p:txBody>
      </p:sp>
      <p:sp>
        <p:nvSpPr>
          <p:cNvPr id="23" name="文字方塊 22">
            <a:extLst>
              <a:ext uri="{FF2B5EF4-FFF2-40B4-BE49-F238E27FC236}">
                <a16:creationId xmlns:a16="http://schemas.microsoft.com/office/drawing/2014/main" id="{54EB0467-52C7-8C5A-CC51-D54308689E4B}"/>
              </a:ext>
            </a:extLst>
          </p:cNvPr>
          <p:cNvSpPr txBox="1"/>
          <p:nvPr/>
        </p:nvSpPr>
        <p:spPr>
          <a:xfrm>
            <a:off x="10947396" y="16728540"/>
            <a:ext cx="9933564" cy="4547987"/>
          </a:xfrm>
          <a:prstGeom prst="rect">
            <a:avLst/>
          </a:prstGeom>
          <a:noFill/>
        </p:spPr>
        <p:txBody>
          <a:bodyPr wrap="square" rtlCol="0">
            <a:noAutofit/>
          </a:bodyPr>
          <a:lstStyle/>
          <a:p>
            <a:pPr marL="571500" indent="-571500">
              <a:buFont typeface="Wingdings" panose="05000000000000000000" pitchFamily="2" charset="2"/>
              <a:buChar char="l"/>
            </a:pPr>
            <a:r>
              <a:rPr lang="en-US" altLang="zh-TW" sz="4000" b="0" i="0" dirty="0">
                <a:solidFill>
                  <a:schemeClr val="bg1"/>
                </a:solidFill>
                <a:effectLst/>
              </a:rPr>
              <a:t>According to standard </a:t>
            </a:r>
          </a:p>
          <a:p>
            <a:r>
              <a:rPr lang="zh-TW" altLang="en-US" sz="4000" b="0" i="0" dirty="0">
                <a:solidFill>
                  <a:schemeClr val="bg1"/>
                </a:solidFill>
                <a:effectLst/>
              </a:rPr>
              <a:t>     </a:t>
            </a:r>
            <a:r>
              <a:rPr lang="en-US" altLang="zh-TW" sz="4000" b="0" i="0" dirty="0">
                <a:solidFill>
                  <a:schemeClr val="bg1"/>
                </a:solidFill>
                <a:effectLst/>
              </a:rPr>
              <a:t>- IEC 60529 </a:t>
            </a:r>
          </a:p>
          <a:p>
            <a:r>
              <a:rPr lang="zh-TW" altLang="en-US" sz="4000" b="0" i="0" dirty="0">
                <a:solidFill>
                  <a:schemeClr val="bg1"/>
                </a:solidFill>
                <a:effectLst/>
              </a:rPr>
              <a:t>     </a:t>
            </a:r>
            <a:r>
              <a:rPr lang="en-US" altLang="zh-TW" sz="4000" b="0" i="0" dirty="0">
                <a:solidFill>
                  <a:schemeClr val="bg1"/>
                </a:solidFill>
                <a:effectLst/>
              </a:rPr>
              <a:t>- IEC 60598-1 Section 9 </a:t>
            </a:r>
          </a:p>
          <a:p>
            <a:r>
              <a:rPr lang="zh-TW" altLang="en-US" sz="4000" b="0" i="0" dirty="0">
                <a:solidFill>
                  <a:schemeClr val="bg1"/>
                </a:solidFill>
                <a:effectLst/>
              </a:rPr>
              <a:t>     </a:t>
            </a:r>
            <a:r>
              <a:rPr lang="en-US" altLang="zh-TW" sz="4000" b="0" i="0" dirty="0">
                <a:solidFill>
                  <a:schemeClr val="bg1"/>
                </a:solidFill>
                <a:effectLst/>
              </a:rPr>
              <a:t>- ISO 20653 </a:t>
            </a:r>
          </a:p>
          <a:p>
            <a:r>
              <a:rPr lang="en-US" altLang="zh-TW" sz="4000" b="0" i="0" dirty="0">
                <a:solidFill>
                  <a:schemeClr val="bg1"/>
                </a:solidFill>
                <a:effectLst/>
              </a:rPr>
              <a:t> </a:t>
            </a:r>
          </a:p>
          <a:p>
            <a:endParaRPr lang="en-US" altLang="zh-TW" sz="4000" b="0" i="0" dirty="0">
              <a:solidFill>
                <a:schemeClr val="bg1"/>
              </a:solidFill>
              <a:effectLst/>
              <a:latin typeface="Times New Roman" panose="02020603050405020304" pitchFamily="18" charset="0"/>
            </a:endParaRPr>
          </a:p>
          <a:p>
            <a:pPr marL="685800" indent="-685800">
              <a:buFont typeface="Wingdings" panose="05000000000000000000" pitchFamily="2" charset="2"/>
              <a:buChar char="l"/>
            </a:pPr>
            <a:endParaRPr lang="zh-TW" altLang="en-US" sz="4000" dirty="0">
              <a:solidFill>
                <a:schemeClr val="bg1"/>
              </a:solidFill>
            </a:endParaRPr>
          </a:p>
        </p:txBody>
      </p:sp>
      <p:pic>
        <p:nvPicPr>
          <p:cNvPr id="29" name="圖片 28">
            <a:extLst>
              <a:ext uri="{FF2B5EF4-FFF2-40B4-BE49-F238E27FC236}">
                <a16:creationId xmlns:a16="http://schemas.microsoft.com/office/drawing/2014/main" id="{C1223886-6351-13A2-12C2-1E5BCADC26C8}"/>
              </a:ext>
            </a:extLst>
          </p:cNvPr>
          <p:cNvPicPr>
            <a:picLocks noChangeAspect="1"/>
          </p:cNvPicPr>
          <p:nvPr/>
        </p:nvPicPr>
        <p:blipFill>
          <a:blip r:embed="rId4"/>
          <a:stretch>
            <a:fillRect/>
          </a:stretch>
        </p:blipFill>
        <p:spPr>
          <a:xfrm>
            <a:off x="10899499" y="20044855"/>
            <a:ext cx="9933759" cy="3809370"/>
          </a:xfrm>
          <a:prstGeom prst="rect">
            <a:avLst/>
          </a:prstGeom>
        </p:spPr>
      </p:pic>
      <p:pic>
        <p:nvPicPr>
          <p:cNvPr id="5" name="圖片 4">
            <a:extLst>
              <a:ext uri="{FF2B5EF4-FFF2-40B4-BE49-F238E27FC236}">
                <a16:creationId xmlns:a16="http://schemas.microsoft.com/office/drawing/2014/main" id="{03BED316-5C1F-85B3-D475-431300FE0CDC}"/>
              </a:ext>
            </a:extLst>
          </p:cNvPr>
          <p:cNvPicPr>
            <a:picLocks noChangeAspect="1"/>
          </p:cNvPicPr>
          <p:nvPr/>
        </p:nvPicPr>
        <p:blipFill>
          <a:blip r:embed="rId5"/>
          <a:stretch>
            <a:fillRect/>
          </a:stretch>
        </p:blipFill>
        <p:spPr>
          <a:xfrm>
            <a:off x="814198" y="4803638"/>
            <a:ext cx="9736570" cy="8337947"/>
          </a:xfrm>
          <a:prstGeom prst="rect">
            <a:avLst/>
          </a:prstGeom>
        </p:spPr>
      </p:pic>
      <p:pic>
        <p:nvPicPr>
          <p:cNvPr id="6" name="圖片 5" descr="一張含有 字型, 圖形, 螢幕擷取畫面, 標誌 的圖片&#10;&#10;自動產生的描述">
            <a:extLst>
              <a:ext uri="{FF2B5EF4-FFF2-40B4-BE49-F238E27FC236}">
                <a16:creationId xmlns:a16="http://schemas.microsoft.com/office/drawing/2014/main" id="{1DA0EA3F-668E-B2C1-0FBD-2E9AC5E536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604039" y="28656593"/>
            <a:ext cx="5571941" cy="1323602"/>
          </a:xfrm>
          <a:prstGeom prst="rect">
            <a:avLst/>
          </a:prstGeom>
        </p:spPr>
      </p:pic>
    </p:spTree>
    <p:extLst>
      <p:ext uri="{BB962C8B-B14F-4D97-AF65-F5344CB8AC3E}">
        <p14:creationId xmlns:p14="http://schemas.microsoft.com/office/powerpoint/2010/main" val="8534887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內容版面配置區 8" descr="一張含有 螢幕擷取畫面, 藝術 的圖片&#10;&#10;自動產生的描述">
            <a:extLst>
              <a:ext uri="{FF2B5EF4-FFF2-40B4-BE49-F238E27FC236}">
                <a16:creationId xmlns:a16="http://schemas.microsoft.com/office/drawing/2014/main" id="{D1183AB0-8C2B-6A6C-F92E-A7B56B5B473B}"/>
              </a:ext>
            </a:extLst>
          </p:cNvPr>
          <p:cNvPicPr>
            <a:picLocks noGrp="1" noChangeAspect="1"/>
          </p:cNvPicPr>
          <p:nvPr>
            <p:ph idx="1"/>
          </p:nvPr>
        </p:nvPicPr>
        <p:blipFill>
          <a:blip r:embed="rId2">
            <a:alphaModFix/>
            <a:extLst>
              <a:ext uri="{BEBA8EAE-BF5A-486C-A8C5-ECC9F3942E4B}">
                <a14:imgProps xmlns:a14="http://schemas.microsoft.com/office/drawing/2010/main">
                  <a14:imgLayer r:embed="rId3">
                    <a14:imgEffect>
                      <a14:artisticBlur radius="15"/>
                    </a14:imgEffect>
                  </a14:imgLayer>
                </a14:imgProps>
              </a:ext>
              <a:ext uri="{28A0092B-C50C-407E-A947-70E740481C1C}">
                <a14:useLocalDpi xmlns:a14="http://schemas.microsoft.com/office/drawing/2010/main" val="0"/>
              </a:ext>
            </a:extLst>
          </a:blip>
          <a:stretch>
            <a:fillRect/>
          </a:stretch>
        </p:blipFill>
        <p:spPr>
          <a:xfrm>
            <a:off x="-1" y="0"/>
            <a:ext cx="21383626" cy="30275214"/>
          </a:xfrm>
        </p:spPr>
      </p:pic>
      <p:sp>
        <p:nvSpPr>
          <p:cNvPr id="12" name="文字方塊 11">
            <a:extLst>
              <a:ext uri="{FF2B5EF4-FFF2-40B4-BE49-F238E27FC236}">
                <a16:creationId xmlns:a16="http://schemas.microsoft.com/office/drawing/2014/main" id="{B3A14FAF-E64D-282A-57C1-F170FA641A38}"/>
              </a:ext>
            </a:extLst>
          </p:cNvPr>
          <p:cNvSpPr txBox="1"/>
          <p:nvPr/>
        </p:nvSpPr>
        <p:spPr>
          <a:xfrm>
            <a:off x="0" y="752620"/>
            <a:ext cx="21101537" cy="1354217"/>
          </a:xfrm>
          <a:prstGeom prst="rect">
            <a:avLst/>
          </a:prstGeom>
          <a:gradFill flip="none" rotWithShape="1">
            <a:gsLst>
              <a:gs pos="98000">
                <a:schemeClr val="tx2">
                  <a:lumMod val="50000"/>
                </a:schemeClr>
              </a:gs>
              <a:gs pos="100000">
                <a:schemeClr val="accent3">
                  <a:lumMod val="60000"/>
                  <a:lumOff val="40000"/>
                </a:schemeClr>
              </a:gs>
            </a:gsLst>
            <a:lin ang="16200000" scaled="1"/>
            <a:tileRect/>
          </a:gradFill>
          <a:ln>
            <a:noFill/>
          </a:ln>
          <a:effectLst>
            <a:softEdge rad="419100"/>
          </a:effectLst>
        </p:spPr>
        <p:style>
          <a:lnRef idx="0">
            <a:scrgbClr r="0" g="0" b="0"/>
          </a:lnRef>
          <a:fillRef idx="0">
            <a:scrgbClr r="0" g="0" b="0"/>
          </a:fillRef>
          <a:effectRef idx="0">
            <a:scrgbClr r="0" g="0" b="0"/>
          </a:effectRef>
          <a:fontRef idx="minor">
            <a:schemeClr val="lt1"/>
          </a:fontRef>
        </p:style>
        <p:txBody>
          <a:bodyPr wrap="square" rtlCol="0">
            <a:spAutoFit/>
          </a:bodyPr>
          <a:lstStyle/>
          <a:p>
            <a:pPr algn="ctr"/>
            <a:r>
              <a:rPr lang="en-US" altLang="zh-TW" sz="8200" b="1" dirty="0"/>
              <a:t>Dust Ingress Protection Test Equipment</a:t>
            </a:r>
            <a:endParaRPr lang="zh-TW" altLang="en-US" sz="8200" b="1" dirty="0"/>
          </a:p>
        </p:txBody>
      </p:sp>
      <p:sp>
        <p:nvSpPr>
          <p:cNvPr id="13" name="文字方塊 12">
            <a:extLst>
              <a:ext uri="{FF2B5EF4-FFF2-40B4-BE49-F238E27FC236}">
                <a16:creationId xmlns:a16="http://schemas.microsoft.com/office/drawing/2014/main" id="{8A805837-1540-ED53-6915-4CE3016BAEFA}"/>
              </a:ext>
            </a:extLst>
          </p:cNvPr>
          <p:cNvSpPr txBox="1"/>
          <p:nvPr/>
        </p:nvSpPr>
        <p:spPr>
          <a:xfrm>
            <a:off x="1307866" y="2947406"/>
            <a:ext cx="8463687" cy="1015663"/>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Introduction</a:t>
            </a:r>
            <a:endParaRPr lang="zh-TW" altLang="en-US" sz="6000" b="1" dirty="0">
              <a:solidFill>
                <a:schemeClr val="bg1"/>
              </a:solidFill>
            </a:endParaRPr>
          </a:p>
        </p:txBody>
      </p:sp>
      <p:sp>
        <p:nvSpPr>
          <p:cNvPr id="14" name="文字方塊 13">
            <a:extLst>
              <a:ext uri="{FF2B5EF4-FFF2-40B4-BE49-F238E27FC236}">
                <a16:creationId xmlns:a16="http://schemas.microsoft.com/office/drawing/2014/main" id="{CA92CF18-1CD1-0AD6-CE20-373B0F7C21E6}"/>
              </a:ext>
            </a:extLst>
          </p:cNvPr>
          <p:cNvSpPr txBox="1"/>
          <p:nvPr/>
        </p:nvSpPr>
        <p:spPr>
          <a:xfrm>
            <a:off x="1307865" y="21093651"/>
            <a:ext cx="8463687" cy="1012767"/>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Test Principle</a:t>
            </a:r>
            <a:endParaRPr lang="zh-TW" altLang="en-US" sz="6000" b="1" dirty="0">
              <a:solidFill>
                <a:schemeClr val="bg1"/>
              </a:solidFill>
            </a:endParaRPr>
          </a:p>
        </p:txBody>
      </p:sp>
      <p:sp>
        <p:nvSpPr>
          <p:cNvPr id="15" name="文字方塊 14">
            <a:extLst>
              <a:ext uri="{FF2B5EF4-FFF2-40B4-BE49-F238E27FC236}">
                <a16:creationId xmlns:a16="http://schemas.microsoft.com/office/drawing/2014/main" id="{E6180537-A31F-04D1-ECED-7CCFEE854175}"/>
              </a:ext>
            </a:extLst>
          </p:cNvPr>
          <p:cNvSpPr txBox="1"/>
          <p:nvPr/>
        </p:nvSpPr>
        <p:spPr>
          <a:xfrm>
            <a:off x="11605543" y="2948853"/>
            <a:ext cx="8463687" cy="1012767"/>
          </a:xfrm>
          <a:prstGeom prst="rect">
            <a:avLst/>
          </a:prstGeom>
          <a:gradFill>
            <a:gsLst>
              <a:gs pos="98000">
                <a:schemeClr val="tx2">
                  <a:lumMod val="75000"/>
                </a:schemeClr>
              </a:gs>
              <a:gs pos="100000">
                <a:schemeClr val="accent3">
                  <a:lumMod val="60000"/>
                  <a:lumOff val="40000"/>
                </a:schemeClr>
              </a:gs>
            </a:gsLst>
            <a:lin ang="16200000" scaled="1"/>
          </a:gradFill>
          <a:ln>
            <a:solidFill>
              <a:srgbClr val="FFFFFF"/>
            </a:solidFill>
          </a:ln>
        </p:spPr>
        <p:txBody>
          <a:bodyPr wrap="square" rtlCol="0">
            <a:spAutoFit/>
          </a:bodyPr>
          <a:lstStyle/>
          <a:p>
            <a:pPr algn="ctr"/>
            <a:r>
              <a:rPr lang="en-US" altLang="zh-TW" sz="6000" b="1" dirty="0">
                <a:solidFill>
                  <a:schemeClr val="bg1"/>
                </a:solidFill>
              </a:rPr>
              <a:t>Test Procedure</a:t>
            </a:r>
            <a:endParaRPr lang="zh-TW" altLang="en-US" sz="6000" b="1" dirty="0">
              <a:solidFill>
                <a:schemeClr val="bg1"/>
              </a:solidFill>
            </a:endParaRPr>
          </a:p>
        </p:txBody>
      </p:sp>
      <p:sp>
        <p:nvSpPr>
          <p:cNvPr id="2" name="文字方塊 1">
            <a:extLst>
              <a:ext uri="{FF2B5EF4-FFF2-40B4-BE49-F238E27FC236}">
                <a16:creationId xmlns:a16="http://schemas.microsoft.com/office/drawing/2014/main" id="{66BF3ED3-5F3C-4F53-DC03-713F907E4410}"/>
              </a:ext>
            </a:extLst>
          </p:cNvPr>
          <p:cNvSpPr txBox="1"/>
          <p:nvPr/>
        </p:nvSpPr>
        <p:spPr>
          <a:xfrm>
            <a:off x="649719" y="11448532"/>
            <a:ext cx="9747189" cy="8710077"/>
          </a:xfrm>
          <a:prstGeom prst="rect">
            <a:avLst/>
          </a:prstGeom>
          <a:noFill/>
        </p:spPr>
        <p:txBody>
          <a:bodyPr wrap="square" rtlCol="0">
            <a:spAutoFit/>
          </a:bodyPr>
          <a:lstStyle/>
          <a:p>
            <a:pPr marL="685800" indent="-685800" algn="l">
              <a:buFont typeface="Wingdings" panose="05000000000000000000" pitchFamily="2" charset="2"/>
              <a:buChar char="l"/>
            </a:pPr>
            <a:r>
              <a:rPr lang="en-US" altLang="zh-TW" sz="4000" b="0" i="0" dirty="0">
                <a:solidFill>
                  <a:schemeClr val="bg1"/>
                </a:solidFill>
                <a:effectLst/>
              </a:rPr>
              <a:t>Model No. : 3</a:t>
            </a:r>
          </a:p>
          <a:p>
            <a:pPr marL="685800" indent="-685800" algn="l">
              <a:buFont typeface="Wingdings" panose="05000000000000000000" pitchFamily="2" charset="2"/>
              <a:buChar char="Ø"/>
            </a:pPr>
            <a:r>
              <a:rPr lang="en-US" altLang="zh-TW" sz="4000" b="0" i="0" dirty="0">
                <a:solidFill>
                  <a:schemeClr val="bg1"/>
                </a:solidFill>
                <a:effectLst/>
              </a:rPr>
              <a:t>CHTEK  CH-7139-CF-20 </a:t>
            </a:r>
          </a:p>
          <a:p>
            <a:pPr marL="685800" indent="-685800" algn="l">
              <a:buFont typeface="Arial" panose="020B0604020202020204" pitchFamily="34" charset="0"/>
              <a:buChar char="•"/>
            </a:pPr>
            <a:r>
              <a:rPr lang="en-US" altLang="zh-TW" sz="4000" b="0" i="0" dirty="0">
                <a:solidFill>
                  <a:schemeClr val="bg1"/>
                </a:solidFill>
                <a:effectLst/>
              </a:rPr>
              <a:t>IP Code Level : IP1X</a:t>
            </a:r>
            <a:r>
              <a:rPr lang="zh-TW" altLang="en-US" sz="4000" b="0" i="0" dirty="0">
                <a:solidFill>
                  <a:schemeClr val="bg1"/>
                </a:solidFill>
                <a:effectLst/>
              </a:rPr>
              <a:t> </a:t>
            </a:r>
            <a:r>
              <a:rPr lang="en-US" altLang="zh-TW" sz="4000" b="0" i="0" dirty="0">
                <a:solidFill>
                  <a:schemeClr val="bg1"/>
                </a:solidFill>
                <a:effectLst/>
              </a:rPr>
              <a:t>~ IP6X </a:t>
            </a:r>
          </a:p>
          <a:p>
            <a:pPr marL="685800" indent="-685800" algn="l">
              <a:buFont typeface="Arial" panose="020B0604020202020204" pitchFamily="34" charset="0"/>
              <a:buChar char="•"/>
            </a:pPr>
            <a:r>
              <a:rPr lang="en-US" altLang="zh-TW" sz="4000" b="0" i="0" dirty="0">
                <a:solidFill>
                  <a:schemeClr val="bg1"/>
                </a:solidFill>
                <a:effectLst/>
              </a:rPr>
              <a:t>Powder Type : Talcum Powder </a:t>
            </a:r>
          </a:p>
          <a:p>
            <a:pPr marL="685800" indent="-685800" algn="l">
              <a:buFont typeface="Arial" panose="020B0604020202020204" pitchFamily="34" charset="0"/>
              <a:buChar char="•"/>
            </a:pPr>
            <a:r>
              <a:rPr lang="en-US" altLang="zh-TW" sz="4000" b="0" i="0" dirty="0">
                <a:solidFill>
                  <a:schemeClr val="bg1"/>
                </a:solidFill>
                <a:effectLst/>
              </a:rPr>
              <a:t>Chamber Size : </a:t>
            </a:r>
          </a:p>
          <a:p>
            <a:pPr algn="l"/>
            <a:r>
              <a:rPr lang="en-US" altLang="zh-TW" sz="4000" b="0" i="0" dirty="0">
                <a:solidFill>
                  <a:schemeClr val="bg1"/>
                </a:solidFill>
                <a:effectLst/>
              </a:rPr>
              <a:t>      220 cm (W) × 115 cm (H)</a:t>
            </a:r>
            <a:r>
              <a:rPr lang="zh-TW" altLang="en-US" sz="4000" dirty="0">
                <a:solidFill>
                  <a:schemeClr val="bg1"/>
                </a:solidFill>
              </a:rPr>
              <a:t> </a:t>
            </a:r>
            <a:r>
              <a:rPr lang="en-US" altLang="zh-TW" sz="4000" b="0" i="0" dirty="0">
                <a:solidFill>
                  <a:schemeClr val="bg1"/>
                </a:solidFill>
                <a:effectLst/>
              </a:rPr>
              <a:t>× 110 cm (D)</a:t>
            </a:r>
          </a:p>
          <a:p>
            <a:pPr algn="l"/>
            <a:endParaRPr lang="en-US" altLang="zh-TW" sz="4000" dirty="0">
              <a:solidFill>
                <a:schemeClr val="bg1"/>
              </a:solidFill>
            </a:endParaRPr>
          </a:p>
          <a:p>
            <a:pPr marL="685800" indent="-685800" algn="l">
              <a:buFont typeface="Wingdings" panose="05000000000000000000" pitchFamily="2" charset="2"/>
              <a:buChar char="Ø"/>
            </a:pPr>
            <a:r>
              <a:rPr lang="en-US" altLang="zh-TW" sz="4000" b="0" i="0" dirty="0">
                <a:solidFill>
                  <a:schemeClr val="bg1"/>
                </a:solidFill>
                <a:effectLst/>
              </a:rPr>
              <a:t>CHTEK  CH-7139-CF8 </a:t>
            </a:r>
          </a:p>
          <a:p>
            <a:pPr marL="685800" indent="-685800" algn="l">
              <a:buFont typeface="Arial" panose="020B0604020202020204" pitchFamily="34" charset="0"/>
              <a:buChar char="•"/>
            </a:pPr>
            <a:r>
              <a:rPr lang="en-US" altLang="zh-TW" sz="4000" b="0" i="0" dirty="0">
                <a:solidFill>
                  <a:schemeClr val="bg1"/>
                </a:solidFill>
                <a:effectLst/>
              </a:rPr>
              <a:t>IP Code Level : IP1X~ IP6X </a:t>
            </a:r>
          </a:p>
          <a:p>
            <a:pPr marL="685800" indent="-685800" algn="l">
              <a:buFont typeface="Arial" panose="020B0604020202020204" pitchFamily="34" charset="0"/>
              <a:buChar char="•"/>
            </a:pPr>
            <a:r>
              <a:rPr lang="en-US" altLang="zh-TW" sz="4000" b="0" i="0" dirty="0">
                <a:solidFill>
                  <a:schemeClr val="bg1"/>
                </a:solidFill>
                <a:effectLst/>
              </a:rPr>
              <a:t>Powder Type : </a:t>
            </a:r>
          </a:p>
          <a:p>
            <a:pPr algn="l"/>
            <a:r>
              <a:rPr lang="zh-TW" altLang="en-US" sz="4000" dirty="0">
                <a:solidFill>
                  <a:schemeClr val="bg1"/>
                </a:solidFill>
              </a:rPr>
              <a:t>      </a:t>
            </a:r>
            <a:r>
              <a:rPr lang="en-US" altLang="zh-TW" sz="4000" b="0" i="0" dirty="0">
                <a:solidFill>
                  <a:schemeClr val="bg1"/>
                </a:solidFill>
                <a:effectLst/>
              </a:rPr>
              <a:t>Arizona dust (According ISO 12103-1) </a:t>
            </a:r>
          </a:p>
          <a:p>
            <a:pPr marL="685800" indent="-685800" algn="l">
              <a:buFont typeface="Arial" panose="020B0604020202020204" pitchFamily="34" charset="0"/>
              <a:buChar char="•"/>
            </a:pPr>
            <a:r>
              <a:rPr lang="en-US" altLang="zh-TW" sz="4000" b="0" i="0" dirty="0">
                <a:solidFill>
                  <a:schemeClr val="bg1"/>
                </a:solidFill>
                <a:effectLst/>
              </a:rPr>
              <a:t>Chamber Size : </a:t>
            </a:r>
          </a:p>
          <a:p>
            <a:pPr algn="l"/>
            <a:r>
              <a:rPr lang="en-US" altLang="zh-TW" sz="4000" b="0" i="0" dirty="0">
                <a:solidFill>
                  <a:schemeClr val="bg1"/>
                </a:solidFill>
                <a:effectLst/>
              </a:rPr>
              <a:t>      200 cm (W) × 190 cm (H) × 200 cm (D) </a:t>
            </a:r>
          </a:p>
          <a:p>
            <a:pPr algn="l"/>
            <a:endParaRPr lang="en-US" altLang="zh-TW" sz="4000" b="0" i="0" dirty="0">
              <a:solidFill>
                <a:schemeClr val="bg1"/>
              </a:solidFill>
              <a:effectLst/>
            </a:endParaRPr>
          </a:p>
        </p:txBody>
      </p:sp>
      <p:sp>
        <p:nvSpPr>
          <p:cNvPr id="4" name="文字方塊 3">
            <a:extLst>
              <a:ext uri="{FF2B5EF4-FFF2-40B4-BE49-F238E27FC236}">
                <a16:creationId xmlns:a16="http://schemas.microsoft.com/office/drawing/2014/main" id="{9DC99A18-1B6A-D6FC-84F2-8AF378321EF0}"/>
              </a:ext>
            </a:extLst>
          </p:cNvPr>
          <p:cNvSpPr txBox="1"/>
          <p:nvPr/>
        </p:nvSpPr>
        <p:spPr>
          <a:xfrm>
            <a:off x="10947396" y="4306550"/>
            <a:ext cx="9933564" cy="4547987"/>
          </a:xfrm>
          <a:prstGeom prst="rect">
            <a:avLst/>
          </a:prstGeom>
          <a:noFill/>
        </p:spPr>
        <p:txBody>
          <a:bodyPr wrap="square" rtlCol="0">
            <a:noAutofit/>
          </a:bodyPr>
          <a:lstStyle/>
          <a:p>
            <a:pPr marL="571500" indent="-571500">
              <a:buFont typeface="Wingdings" panose="05000000000000000000" pitchFamily="2" charset="2"/>
              <a:buChar char="l"/>
            </a:pPr>
            <a:r>
              <a:rPr lang="en-US" altLang="zh-TW" sz="4000" b="0" i="0" dirty="0">
                <a:solidFill>
                  <a:schemeClr val="bg1"/>
                </a:solidFill>
                <a:effectLst/>
              </a:rPr>
              <a:t>According to standard </a:t>
            </a:r>
          </a:p>
          <a:p>
            <a:r>
              <a:rPr lang="en-US" altLang="zh-TW" sz="4000" b="0" i="0" dirty="0">
                <a:solidFill>
                  <a:schemeClr val="bg1"/>
                </a:solidFill>
                <a:effectLst/>
              </a:rPr>
              <a:t>     - IEC </a:t>
            </a:r>
            <a:r>
              <a:rPr lang="fr-FR" altLang="zh-TW" sz="4000" b="0" i="0" dirty="0">
                <a:solidFill>
                  <a:schemeClr val="bg1"/>
                </a:solidFill>
                <a:effectLst/>
              </a:rPr>
              <a:t>60529 (</a:t>
            </a:r>
            <a:r>
              <a:rPr lang="en-US" altLang="zh-TW" sz="4000" b="0" i="0" dirty="0">
                <a:solidFill>
                  <a:schemeClr val="bg1"/>
                </a:solidFill>
                <a:effectLst/>
              </a:rPr>
              <a:t>Talcum Powder)</a:t>
            </a:r>
            <a:endParaRPr lang="fr-FR" altLang="zh-TW" sz="4000" b="0" i="0" dirty="0">
              <a:solidFill>
                <a:schemeClr val="bg1"/>
              </a:solidFill>
              <a:effectLst/>
            </a:endParaRPr>
          </a:p>
          <a:p>
            <a:r>
              <a:rPr lang="fr-FR" altLang="zh-TW" sz="4000" b="0" i="0" dirty="0">
                <a:solidFill>
                  <a:schemeClr val="bg1"/>
                </a:solidFill>
                <a:effectLst/>
              </a:rPr>
              <a:t>     - IEC 60598-1 Section 9 (</a:t>
            </a:r>
            <a:r>
              <a:rPr lang="en-US" altLang="zh-TW" sz="4000" b="0" i="0" dirty="0">
                <a:solidFill>
                  <a:schemeClr val="bg1"/>
                </a:solidFill>
                <a:effectLst/>
              </a:rPr>
              <a:t>Talcum Powder)</a:t>
            </a:r>
            <a:endParaRPr lang="fr-FR" altLang="zh-TW" sz="4000" b="0" i="0" dirty="0">
              <a:solidFill>
                <a:schemeClr val="bg1"/>
              </a:solidFill>
              <a:effectLst/>
            </a:endParaRPr>
          </a:p>
          <a:p>
            <a:r>
              <a:rPr lang="fr-FR" altLang="zh-TW" sz="4000" dirty="0">
                <a:solidFill>
                  <a:schemeClr val="bg1"/>
                </a:solidFill>
              </a:rPr>
              <a:t>     - ISO 20653 (</a:t>
            </a:r>
            <a:r>
              <a:rPr lang="en-US" altLang="zh-TW" sz="4000" b="0" i="0" dirty="0">
                <a:solidFill>
                  <a:schemeClr val="bg1"/>
                </a:solidFill>
                <a:effectLst/>
              </a:rPr>
              <a:t>Arizona dust </a:t>
            </a:r>
            <a:r>
              <a:rPr lang="fr-FR" altLang="zh-TW" sz="4000" dirty="0">
                <a:solidFill>
                  <a:schemeClr val="bg1"/>
                </a:solidFill>
              </a:rPr>
              <a:t>)</a:t>
            </a:r>
            <a:endParaRPr lang="fr-FR" altLang="zh-TW" sz="4000" b="0" i="0" dirty="0">
              <a:solidFill>
                <a:schemeClr val="bg1"/>
              </a:solidFill>
              <a:effectLst/>
            </a:endParaRPr>
          </a:p>
          <a:p>
            <a:endParaRPr lang="en-US" altLang="zh-TW" sz="4000" b="0" i="0" dirty="0">
              <a:solidFill>
                <a:schemeClr val="bg1"/>
              </a:solidFill>
              <a:effectLst/>
              <a:latin typeface="Times New Roman" panose="02020603050405020304" pitchFamily="18" charset="0"/>
            </a:endParaRPr>
          </a:p>
          <a:p>
            <a:pPr marL="685800" indent="-685800">
              <a:buFont typeface="Wingdings" panose="05000000000000000000" pitchFamily="2" charset="2"/>
              <a:buChar char="l"/>
            </a:pPr>
            <a:endParaRPr lang="zh-TW" altLang="en-US" sz="4000" dirty="0">
              <a:solidFill>
                <a:schemeClr val="bg1"/>
              </a:solidFill>
            </a:endParaRPr>
          </a:p>
        </p:txBody>
      </p:sp>
      <p:sp>
        <p:nvSpPr>
          <p:cNvPr id="17" name="Rectangle 1">
            <a:extLst>
              <a:ext uri="{FF2B5EF4-FFF2-40B4-BE49-F238E27FC236}">
                <a16:creationId xmlns:a16="http://schemas.microsoft.com/office/drawing/2014/main" id="{43020F5E-C1D8-1F8F-7A88-4C46DAD94A52}"/>
              </a:ext>
            </a:extLst>
          </p:cNvPr>
          <p:cNvSpPr>
            <a:spLocks noChangeArrowheads="1"/>
          </p:cNvSpPr>
          <p:nvPr/>
        </p:nvSpPr>
        <p:spPr bwMode="auto">
          <a:xfrm>
            <a:off x="11185515" y="9128446"/>
            <a:ext cx="213836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TW" altLang="en-US"/>
          </a:p>
        </p:txBody>
      </p:sp>
      <p:sp>
        <p:nvSpPr>
          <p:cNvPr id="23" name="文字方塊 22">
            <a:extLst>
              <a:ext uri="{FF2B5EF4-FFF2-40B4-BE49-F238E27FC236}">
                <a16:creationId xmlns:a16="http://schemas.microsoft.com/office/drawing/2014/main" id="{E3114F90-C811-356B-576B-19607015C037}"/>
              </a:ext>
            </a:extLst>
          </p:cNvPr>
          <p:cNvSpPr txBox="1"/>
          <p:nvPr/>
        </p:nvSpPr>
        <p:spPr>
          <a:xfrm>
            <a:off x="701838" y="22438553"/>
            <a:ext cx="10337001" cy="5632311"/>
          </a:xfrm>
          <a:prstGeom prst="rect">
            <a:avLst/>
          </a:prstGeom>
          <a:noFill/>
        </p:spPr>
        <p:txBody>
          <a:bodyPr wrap="square" rtlCol="0">
            <a:spAutoFit/>
          </a:bodyPr>
          <a:lstStyle/>
          <a:p>
            <a:pPr marL="571500" indent="-571500">
              <a:buFont typeface="Wingdings" panose="05000000000000000000" pitchFamily="2" charset="2"/>
              <a:buChar char="l"/>
            </a:pPr>
            <a:r>
              <a:rPr lang="en-US" altLang="zh-TW" sz="4000" b="0" i="0" dirty="0">
                <a:solidFill>
                  <a:schemeClr val="bg1"/>
                </a:solidFill>
                <a:effectLst/>
              </a:rPr>
              <a:t>IP test standard determines the product's ability to protect against solid objects and liquids (anti-solid intrusion, dust-proof, waterproof). </a:t>
            </a:r>
          </a:p>
          <a:p>
            <a:pPr marL="571500" indent="-571500">
              <a:buFont typeface="Wingdings" panose="05000000000000000000" pitchFamily="2" charset="2"/>
              <a:buChar char="l"/>
            </a:pPr>
            <a:r>
              <a:rPr lang="en-US" altLang="zh-TW" sz="4000" b="0" i="0" dirty="0">
                <a:solidFill>
                  <a:schemeClr val="bg1"/>
                </a:solidFill>
                <a:effectLst/>
              </a:rPr>
              <a:t>These tests provide a numerical representation of a product's protective capabilities based on IP ratings. For example, IP11 to IP68 levels represent different levels of protection capabilities.</a:t>
            </a:r>
          </a:p>
        </p:txBody>
      </p:sp>
      <p:pic>
        <p:nvPicPr>
          <p:cNvPr id="24" name="圖片 23">
            <a:extLst>
              <a:ext uri="{FF2B5EF4-FFF2-40B4-BE49-F238E27FC236}">
                <a16:creationId xmlns:a16="http://schemas.microsoft.com/office/drawing/2014/main" id="{A3BF9A50-BD38-D13C-1891-5CA3898A67C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05544" y="7201716"/>
            <a:ext cx="8463686" cy="10034789"/>
          </a:xfrm>
          <a:prstGeom prst="rect">
            <a:avLst/>
          </a:prstGeom>
          <a:noFill/>
          <a:ln>
            <a:noFill/>
          </a:ln>
        </p:spPr>
      </p:pic>
      <p:pic>
        <p:nvPicPr>
          <p:cNvPr id="25" name="圖片 24">
            <a:extLst>
              <a:ext uri="{FF2B5EF4-FFF2-40B4-BE49-F238E27FC236}">
                <a16:creationId xmlns:a16="http://schemas.microsoft.com/office/drawing/2014/main" id="{B1112285-BCF6-5EB6-F53C-A5CE7CBA4D6A}"/>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1605543" y="18052578"/>
            <a:ext cx="8463686" cy="10048810"/>
          </a:xfrm>
          <a:prstGeom prst="rect">
            <a:avLst/>
          </a:prstGeom>
          <a:noFill/>
          <a:ln>
            <a:noFill/>
          </a:ln>
        </p:spPr>
      </p:pic>
      <p:pic>
        <p:nvPicPr>
          <p:cNvPr id="6" name="圖片 5" descr="一張含有 文字, 下沉、洗碗槽, 室內, 浴室 的圖片&#10;&#10;自動產生的描述">
            <a:extLst>
              <a:ext uri="{FF2B5EF4-FFF2-40B4-BE49-F238E27FC236}">
                <a16:creationId xmlns:a16="http://schemas.microsoft.com/office/drawing/2014/main" id="{5BCA6C8C-848F-F471-0ACE-6BBA4BD11AA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1838" y="4674692"/>
            <a:ext cx="9589312" cy="6460834"/>
          </a:xfrm>
          <a:prstGeom prst="rect">
            <a:avLst/>
          </a:prstGeom>
        </p:spPr>
      </p:pic>
      <p:pic>
        <p:nvPicPr>
          <p:cNvPr id="7" name="圖片 6" descr="一張含有 字型, 圖形, 螢幕擷取畫面, 標誌 的圖片&#10;&#10;自動產生的描述">
            <a:extLst>
              <a:ext uri="{FF2B5EF4-FFF2-40B4-BE49-F238E27FC236}">
                <a16:creationId xmlns:a16="http://schemas.microsoft.com/office/drawing/2014/main" id="{9AC247A4-576F-B7CE-D99E-0C79B2111D7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604039" y="28656593"/>
            <a:ext cx="5571941" cy="1323602"/>
          </a:xfrm>
          <a:prstGeom prst="rect">
            <a:avLst/>
          </a:prstGeom>
        </p:spPr>
      </p:pic>
    </p:spTree>
    <p:extLst>
      <p:ext uri="{BB962C8B-B14F-4D97-AF65-F5344CB8AC3E}">
        <p14:creationId xmlns:p14="http://schemas.microsoft.com/office/powerpoint/2010/main" val="1573007595"/>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Integral</Template>
  <TotalTime>4862</TotalTime>
  <Words>1931</Words>
  <Application>Microsoft Office PowerPoint</Application>
  <PresentationFormat>自訂</PresentationFormat>
  <Paragraphs>218</Paragraphs>
  <Slides>9</Slides>
  <Notes>0</Notes>
  <HiddenSlides>0</HiddenSlides>
  <MMClips>0</MMClips>
  <ScaleCrop>false</ScaleCrop>
  <HeadingPairs>
    <vt:vector size="6" baseType="variant">
      <vt:variant>
        <vt:lpstr>使用字型</vt:lpstr>
      </vt:variant>
      <vt:variant>
        <vt:i4>5</vt:i4>
      </vt:variant>
      <vt:variant>
        <vt:lpstr>佈景主題</vt:lpstr>
      </vt:variant>
      <vt:variant>
        <vt:i4>1</vt:i4>
      </vt:variant>
      <vt:variant>
        <vt:lpstr>投影片標題</vt:lpstr>
      </vt:variant>
      <vt:variant>
        <vt:i4>9</vt:i4>
      </vt:variant>
    </vt:vector>
  </HeadingPairs>
  <TitlesOfParts>
    <vt:vector size="15" baseType="lpstr">
      <vt:lpstr>Arial</vt:lpstr>
      <vt:lpstr>Calibri</vt:lpstr>
      <vt:lpstr>Calibri Light</vt:lpstr>
      <vt:lpstr>Times New Roman</vt:lpstr>
      <vt:lpstr>Wingdings</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SGS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Liu, Q (Tainan City)</dc:creator>
  <cp:lastModifiedBy>Liu, Q (Tainan City)</cp:lastModifiedBy>
  <cp:revision>43</cp:revision>
  <dcterms:created xsi:type="dcterms:W3CDTF">2023-12-05T06:50:59Z</dcterms:created>
  <dcterms:modified xsi:type="dcterms:W3CDTF">2023-12-20T06:58:00Z</dcterms:modified>
</cp:coreProperties>
</file>